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8" r:id="rId2"/>
  </p:sldMasterIdLst>
  <p:notesMasterIdLst>
    <p:notesMasterId r:id="rId113"/>
  </p:notesMasterIdLst>
  <p:handoutMasterIdLst>
    <p:handoutMasterId r:id="rId114"/>
  </p:handoutMasterIdLst>
  <p:sldIdLst>
    <p:sldId id="559" r:id="rId3"/>
    <p:sldId id="561" r:id="rId4"/>
    <p:sldId id="562" r:id="rId5"/>
    <p:sldId id="563" r:id="rId6"/>
    <p:sldId id="564" r:id="rId7"/>
    <p:sldId id="565" r:id="rId8"/>
    <p:sldId id="566" r:id="rId9"/>
    <p:sldId id="567" r:id="rId10"/>
    <p:sldId id="568" r:id="rId11"/>
    <p:sldId id="654" r:id="rId12"/>
    <p:sldId id="655" r:id="rId13"/>
    <p:sldId id="569" r:id="rId14"/>
    <p:sldId id="656" r:id="rId15"/>
    <p:sldId id="570" r:id="rId16"/>
    <p:sldId id="657" r:id="rId17"/>
    <p:sldId id="658" r:id="rId18"/>
    <p:sldId id="659" r:id="rId19"/>
    <p:sldId id="571" r:id="rId20"/>
    <p:sldId id="660" r:id="rId21"/>
    <p:sldId id="661" r:id="rId22"/>
    <p:sldId id="662" r:id="rId23"/>
    <p:sldId id="663" r:id="rId24"/>
    <p:sldId id="572" r:id="rId25"/>
    <p:sldId id="573" r:id="rId26"/>
    <p:sldId id="574" r:id="rId27"/>
    <p:sldId id="575" r:id="rId28"/>
    <p:sldId id="576" r:id="rId29"/>
    <p:sldId id="577" r:id="rId30"/>
    <p:sldId id="578" r:id="rId31"/>
    <p:sldId id="579" r:id="rId32"/>
    <p:sldId id="580" r:id="rId33"/>
    <p:sldId id="581" r:id="rId34"/>
    <p:sldId id="582" r:id="rId35"/>
    <p:sldId id="583" r:id="rId36"/>
    <p:sldId id="584" r:id="rId37"/>
    <p:sldId id="585" r:id="rId38"/>
    <p:sldId id="586" r:id="rId39"/>
    <p:sldId id="587" r:id="rId40"/>
    <p:sldId id="588" r:id="rId41"/>
    <p:sldId id="589" r:id="rId42"/>
    <p:sldId id="590" r:id="rId43"/>
    <p:sldId id="591" r:id="rId44"/>
    <p:sldId id="592" r:id="rId45"/>
    <p:sldId id="593" r:id="rId46"/>
    <p:sldId id="594" r:id="rId47"/>
    <p:sldId id="595" r:id="rId48"/>
    <p:sldId id="596" r:id="rId49"/>
    <p:sldId id="597" r:id="rId50"/>
    <p:sldId id="598" r:id="rId51"/>
    <p:sldId id="599" r:id="rId52"/>
    <p:sldId id="600" r:id="rId53"/>
    <p:sldId id="601" r:id="rId54"/>
    <p:sldId id="602" r:id="rId55"/>
    <p:sldId id="603" r:id="rId56"/>
    <p:sldId id="604" r:id="rId57"/>
    <p:sldId id="605" r:id="rId58"/>
    <p:sldId id="606" r:id="rId59"/>
    <p:sldId id="607" r:id="rId60"/>
    <p:sldId id="608" r:id="rId61"/>
    <p:sldId id="668" r:id="rId62"/>
    <p:sldId id="609" r:id="rId63"/>
    <p:sldId id="610" r:id="rId64"/>
    <p:sldId id="611" r:id="rId65"/>
    <p:sldId id="612" r:id="rId66"/>
    <p:sldId id="613" r:id="rId67"/>
    <p:sldId id="614" r:id="rId68"/>
    <p:sldId id="667" r:id="rId69"/>
    <p:sldId id="615" r:id="rId70"/>
    <p:sldId id="616" r:id="rId71"/>
    <p:sldId id="617" r:id="rId72"/>
    <p:sldId id="618" r:id="rId73"/>
    <p:sldId id="619" r:id="rId74"/>
    <p:sldId id="620" r:id="rId75"/>
    <p:sldId id="621" r:id="rId76"/>
    <p:sldId id="622" r:id="rId77"/>
    <p:sldId id="623" r:id="rId78"/>
    <p:sldId id="624" r:id="rId79"/>
    <p:sldId id="625" r:id="rId80"/>
    <p:sldId id="626" r:id="rId81"/>
    <p:sldId id="627" r:id="rId82"/>
    <p:sldId id="628" r:id="rId83"/>
    <p:sldId id="629" r:id="rId84"/>
    <p:sldId id="630" r:id="rId85"/>
    <p:sldId id="631" r:id="rId86"/>
    <p:sldId id="632" r:id="rId87"/>
    <p:sldId id="633" r:id="rId88"/>
    <p:sldId id="634" r:id="rId89"/>
    <p:sldId id="635" r:id="rId90"/>
    <p:sldId id="636" r:id="rId91"/>
    <p:sldId id="637" r:id="rId92"/>
    <p:sldId id="638" r:id="rId93"/>
    <p:sldId id="639" r:id="rId94"/>
    <p:sldId id="640" r:id="rId95"/>
    <p:sldId id="641" r:id="rId96"/>
    <p:sldId id="642" r:id="rId97"/>
    <p:sldId id="643" r:id="rId98"/>
    <p:sldId id="644" r:id="rId99"/>
    <p:sldId id="645" r:id="rId100"/>
    <p:sldId id="646" r:id="rId101"/>
    <p:sldId id="647" r:id="rId102"/>
    <p:sldId id="664" r:id="rId103"/>
    <p:sldId id="648" r:id="rId104"/>
    <p:sldId id="649" r:id="rId105"/>
    <p:sldId id="666" r:id="rId106"/>
    <p:sldId id="665" r:id="rId107"/>
    <p:sldId id="650" r:id="rId108"/>
    <p:sldId id="651" r:id="rId109"/>
    <p:sldId id="652" r:id="rId110"/>
    <p:sldId id="653" r:id="rId111"/>
    <p:sldId id="315" r:id="rId112"/>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44" autoAdjust="0"/>
    <p:restoredTop sz="86410" autoAdjust="0"/>
  </p:normalViewPr>
  <p:slideViewPr>
    <p:cSldViewPr snapToGrid="0" snapToObjects="1">
      <p:cViewPr varScale="1">
        <p:scale>
          <a:sx n="96" d="100"/>
          <a:sy n="96" d="100"/>
        </p:scale>
        <p:origin x="444" y="78"/>
      </p:cViewPr>
      <p:guideLst>
        <p:guide orient="horz" pos="2160"/>
        <p:guide pos="2880"/>
      </p:guideLst>
    </p:cSldViewPr>
  </p:slideViewPr>
  <p:outlineViewPr>
    <p:cViewPr>
      <p:scale>
        <a:sx n="33" d="100"/>
        <a:sy n="33" d="100"/>
      </p:scale>
      <p:origin x="0" y="-40404"/>
    </p:cViewPr>
  </p:outlineViewPr>
  <p:notesTextViewPr>
    <p:cViewPr>
      <p:scale>
        <a:sx n="100" d="100"/>
        <a:sy n="100" d="100"/>
      </p:scale>
      <p:origin x="0" y="0"/>
    </p:cViewPr>
  </p:notesTextViewPr>
  <p:sorterViewPr>
    <p:cViewPr>
      <p:scale>
        <a:sx n="66" d="100"/>
        <a:sy n="66" d="100"/>
      </p:scale>
      <p:origin x="0" y="-735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viewProps" Target="viewProp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notesMaster" Target="notesMasters/notesMaster1.xml"/><Relationship Id="rId118" Type="http://schemas.openxmlformats.org/officeDocument/2006/relationships/theme" Target="theme/theme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handoutMaster" Target="handoutMasters/handoutMaster1.xml"/><Relationship Id="rId119"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commentAuthors" Target="commentAuthor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2/13/2018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200" b="0" i="0" u="none" strike="noStrike" kern="1200" cap="none" dirty="0" smtClean="0">
                <a:solidFill>
                  <a:schemeClr val="dk1"/>
                </a:solidFill>
                <a:effectLst/>
                <a:latin typeface="Arial" panose="020B0604020202020204" pitchFamily="34" charset="0"/>
                <a:ea typeface="Arial"/>
                <a:cs typeface="Arial" panose="020B0604020202020204" pitchFamily="34" charset="0"/>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effectLst/>
                <a:latin typeface="Arial" panose="020B0604020202020204" pitchFamily="34" charset="0"/>
                <a:ea typeface="Arial"/>
                <a:cs typeface="Arial" panose="020B0604020202020204" pitchFamily="34" charset="0"/>
                <a:sym typeface="Arial"/>
              </a:rPr>
              <a:t>1) </a:t>
            </a:r>
            <a:r>
              <a:rPr lang="en-US" sz="1200" b="0" i="0" u="none" strike="noStrike" kern="1200" cap="none" dirty="0" err="1" smtClean="0">
                <a:solidFill>
                  <a:schemeClr val="dk1"/>
                </a:solidFill>
                <a:effectLst/>
                <a:latin typeface="Arial" panose="020B0604020202020204" pitchFamily="34" charset="0"/>
                <a:ea typeface="Arial"/>
                <a:cs typeface="Arial" panose="020B0604020202020204" pitchFamily="34" charset="0"/>
                <a:sym typeface="Arial"/>
              </a:rPr>
              <a:t>MathType</a:t>
            </a:r>
            <a:r>
              <a:rPr lang="en-US" sz="1200" b="0" i="0" u="none" strike="noStrike" kern="1200" cap="none" dirty="0" smtClean="0">
                <a:solidFill>
                  <a:schemeClr val="dk1"/>
                </a:solidFill>
                <a:effectLst/>
                <a:latin typeface="Arial" panose="020B0604020202020204" pitchFamily="34" charset="0"/>
                <a:ea typeface="Arial"/>
                <a:cs typeface="Arial" panose="020B0604020202020204" pitchFamily="34" charset="0"/>
                <a:sym typeface="Arial"/>
              </a:rPr>
              <a:t> Plugin</a:t>
            </a:r>
          </a:p>
          <a:p>
            <a:r>
              <a:rPr lang="en-US" sz="1200" b="0" i="0" u="none" strike="noStrike" kern="1200" cap="none" dirty="0" smtClean="0">
                <a:solidFill>
                  <a:schemeClr val="dk1"/>
                </a:solidFill>
                <a:effectLst/>
                <a:latin typeface="Arial" panose="020B0604020202020204" pitchFamily="34" charset="0"/>
                <a:ea typeface="Arial"/>
                <a:cs typeface="Arial" panose="020B0604020202020204" pitchFamily="34" charset="0"/>
                <a:sym typeface="Arial"/>
              </a:rPr>
              <a:t>2) Math Player (free versions available)</a:t>
            </a:r>
          </a:p>
          <a:p>
            <a:r>
              <a:rPr lang="en-US" sz="1200" b="0" i="0" u="none" strike="noStrike" kern="1200" cap="none" dirty="0" smtClean="0">
                <a:solidFill>
                  <a:schemeClr val="dk1"/>
                </a:solidFill>
                <a:effectLst/>
                <a:latin typeface="Arial" panose="020B0604020202020204" pitchFamily="34" charset="0"/>
                <a:ea typeface="Arial"/>
                <a:cs typeface="Arial" panose="020B0604020202020204" pitchFamily="34" charset="0"/>
                <a:sym typeface="Arial"/>
              </a:rPr>
              <a:t>3) NVDA Reader (free versions available)</a:t>
            </a:r>
          </a:p>
        </p:txBody>
      </p:sp>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6341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E764B2E0-571D-214E-9B13-A3C9A106825F}" type="slidenum">
              <a:rPr lang="en-US">
                <a:latin typeface="Times New Roman" pitchFamily="-109" charset="0"/>
              </a:rPr>
              <a:pPr/>
              <a:t>65</a:t>
            </a:fld>
            <a:endParaRPr lang="en-US">
              <a:latin typeface="Times New Roman" pitchFamily="-109" charset="0"/>
            </a:endParaRPr>
          </a:p>
        </p:txBody>
      </p:sp>
      <p:sp>
        <p:nvSpPr>
          <p:cNvPr id="73731" name="Rectangle 1026"/>
          <p:cNvSpPr>
            <a:spLocks noGrp="1" noRot="1" noChangeAspect="1" noChangeArrowheads="1" noTextEdit="1"/>
          </p:cNvSpPr>
          <p:nvPr>
            <p:ph type="sldImg"/>
          </p:nvPr>
        </p:nvSpPr>
        <p:spPr>
          <a:ln/>
        </p:spPr>
      </p:sp>
      <p:sp>
        <p:nvSpPr>
          <p:cNvPr id="73732" name="Rectangle 1027"/>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741131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E3F104F9-20C2-A448-ADF6-A59D7E4E889F}" type="slidenum">
              <a:rPr lang="en-US">
                <a:latin typeface="Times New Roman" pitchFamily="-109" charset="0"/>
              </a:rPr>
              <a:pPr/>
              <a:t>66</a:t>
            </a:fld>
            <a:endParaRPr lang="en-US">
              <a:latin typeface="Times New Roman" pitchFamily="-109"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36524274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E3F104F9-20C2-A448-ADF6-A59D7E4E889F}" type="slidenum">
              <a:rPr lang="en-US">
                <a:latin typeface="Times New Roman" pitchFamily="-109" charset="0"/>
              </a:rPr>
              <a:pPr/>
              <a:t>67</a:t>
            </a:fld>
            <a:endParaRPr lang="en-US">
              <a:latin typeface="Times New Roman" pitchFamily="-109"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2188776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43DE4F5C-43A5-134D-8BB1-066589C8592B}" type="slidenum">
              <a:rPr lang="en-US">
                <a:latin typeface="Times New Roman" pitchFamily="-109" charset="0"/>
              </a:rPr>
              <a:pPr/>
              <a:t>68</a:t>
            </a:fld>
            <a:endParaRPr lang="en-US">
              <a:latin typeface="Times New Roman" pitchFamily="-109"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710494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6AA4C402-5FB5-0642-8B60-F56B189F90C0}" type="slidenum">
              <a:rPr lang="en-US">
                <a:latin typeface="Times New Roman" pitchFamily="-109" charset="0"/>
              </a:rPr>
              <a:pPr/>
              <a:t>69</a:t>
            </a:fld>
            <a:endParaRPr lang="en-US">
              <a:latin typeface="Times New Roman" pitchFamily="-109"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5749766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A3A92574-9578-764F-B9D3-113CDF95CC63}" type="slidenum">
              <a:rPr lang="en-US">
                <a:latin typeface="Times New Roman" pitchFamily="-109" charset="0"/>
              </a:rPr>
              <a:pPr/>
              <a:t>70</a:t>
            </a:fld>
            <a:endParaRPr lang="en-US">
              <a:latin typeface="Times New Roman" pitchFamily="-109" charset="0"/>
            </a:endParaRPr>
          </a:p>
        </p:txBody>
      </p:sp>
      <p:sp>
        <p:nvSpPr>
          <p:cNvPr id="83971" name="Rectangle 1026"/>
          <p:cNvSpPr>
            <a:spLocks noGrp="1" noRot="1" noChangeAspect="1" noChangeArrowheads="1" noTextEdit="1"/>
          </p:cNvSpPr>
          <p:nvPr>
            <p:ph type="sldImg"/>
          </p:nvPr>
        </p:nvSpPr>
        <p:spPr>
          <a:ln/>
        </p:spPr>
      </p:sp>
      <p:sp>
        <p:nvSpPr>
          <p:cNvPr id="83972" name="Rectangle 1027"/>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702555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388FB65C-2799-4640-A041-7B2012336D74}" type="slidenum">
              <a:rPr lang="en-US">
                <a:latin typeface="Times New Roman" pitchFamily="-109" charset="0"/>
              </a:rPr>
              <a:pPr/>
              <a:t>73</a:t>
            </a:fld>
            <a:endParaRPr lang="en-US">
              <a:latin typeface="Times New Roman" pitchFamily="-109"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a:spcBef>
                <a:spcPct val="0"/>
              </a:spcBef>
            </a:pPr>
            <a:endParaRPr lang="en-US" sz="2400"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41285747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450BF8B5-B17D-DD4E-9DD4-3A1EDC7A28EF}" type="slidenum">
              <a:rPr lang="en-US">
                <a:latin typeface="Times New Roman" pitchFamily="-109" charset="0"/>
              </a:rPr>
              <a:pPr/>
              <a:t>74</a:t>
            </a:fld>
            <a:endParaRPr lang="en-US">
              <a:latin typeface="Times New Roman" pitchFamily="-109" charset="0"/>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9933322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3C932B20-6EDD-584F-A4D7-9148CC1412DD}" type="slidenum">
              <a:rPr lang="en-US">
                <a:latin typeface="Times New Roman" pitchFamily="-109" charset="0"/>
              </a:rPr>
              <a:pPr/>
              <a:t>75</a:t>
            </a:fld>
            <a:endParaRPr lang="en-US">
              <a:latin typeface="Times New Roman" pitchFamily="-109" charset="0"/>
            </a:endParaRPr>
          </a:p>
        </p:txBody>
      </p:sp>
      <p:sp>
        <p:nvSpPr>
          <p:cNvPr id="40963" name="Rectangle 1026"/>
          <p:cNvSpPr>
            <a:spLocks noGrp="1" noRot="1" noChangeAspect="1" noChangeArrowheads="1" noTextEdit="1"/>
          </p:cNvSpPr>
          <p:nvPr>
            <p:ph type="sldImg"/>
          </p:nvPr>
        </p:nvSpPr>
        <p:spPr>
          <a:ln/>
        </p:spPr>
      </p:sp>
      <p:sp>
        <p:nvSpPr>
          <p:cNvPr id="40964" name="Rectangle 1027"/>
          <p:cNvSpPr>
            <a:spLocks noGrp="1" noChangeArrowheads="1"/>
          </p:cNvSpPr>
          <p:nvPr>
            <p:ph type="body" idx="1"/>
          </p:nvPr>
        </p:nvSpPr>
        <p:spPr>
          <a:noFill/>
          <a:ln/>
        </p:spPr>
        <p:txBody>
          <a:bodyPr/>
          <a:lstStyle/>
          <a:p>
            <a:pPr>
              <a:spcBef>
                <a:spcPct val="0"/>
              </a:spcBef>
            </a:pPr>
            <a:endParaRPr lang="en-US" sz="2400"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6721015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6FD5AD97-FA46-884F-90B5-8C185A3815F0}" type="slidenum">
              <a:rPr lang="en-US">
                <a:latin typeface="Times New Roman" pitchFamily="-109" charset="0"/>
              </a:rPr>
              <a:pPr/>
              <a:t>76</a:t>
            </a:fld>
            <a:endParaRPr lang="en-US">
              <a:latin typeface="Times New Roman" pitchFamily="-109"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323676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9AEE44F1-373E-B24D-AE00-84F4B1F11EAF}" type="slidenum">
              <a:rPr lang="en-US">
                <a:latin typeface="Times New Roman" pitchFamily="-109" charset="0"/>
              </a:rPr>
              <a:pPr/>
              <a:t>2</a:t>
            </a:fld>
            <a:endParaRPr lang="en-US">
              <a:latin typeface="Times New Roman" pitchFamily="-109" charset="0"/>
            </a:endParaRPr>
          </a:p>
        </p:txBody>
      </p:sp>
      <p:sp>
        <p:nvSpPr>
          <p:cNvPr id="19459" name="Rectangle 1026"/>
          <p:cNvSpPr>
            <a:spLocks noGrp="1" noRot="1" noChangeAspect="1" noChangeArrowheads="1"/>
          </p:cNvSpPr>
          <p:nvPr>
            <p:ph type="sldImg"/>
          </p:nvPr>
        </p:nvSpPr>
        <p:spPr>
          <a:solidFill>
            <a:srgbClr val="FFFFFF"/>
          </a:solidFill>
          <a:ln/>
        </p:spPr>
      </p:sp>
      <p:sp>
        <p:nvSpPr>
          <p:cNvPr id="19460" name="Rectangle 1027"/>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31511675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C7F79BE0-1248-9543-8B9A-47C62A5D4BBA}" type="slidenum">
              <a:rPr lang="en-US">
                <a:latin typeface="Times New Roman" pitchFamily="-109" charset="0"/>
              </a:rPr>
              <a:pPr/>
              <a:t>77</a:t>
            </a:fld>
            <a:endParaRPr lang="en-US">
              <a:latin typeface="Times New Roman" pitchFamily="-109" charset="0"/>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8632891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4A3006B4-5AF4-614B-8AC4-A88CA5A2FCAB}" type="slidenum">
              <a:rPr lang="en-US">
                <a:latin typeface="Times New Roman" pitchFamily="-109" charset="0"/>
              </a:rPr>
              <a:pPr/>
              <a:t>78</a:t>
            </a:fld>
            <a:endParaRPr lang="en-US">
              <a:latin typeface="Times New Roman" pitchFamily="-109"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4054052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89671786-FCE7-5347-A310-74F52742E3A0}" type="slidenum">
              <a:rPr lang="en-US">
                <a:latin typeface="Times New Roman" pitchFamily="-109" charset="0"/>
              </a:rPr>
              <a:pPr/>
              <a:t>79</a:t>
            </a:fld>
            <a:endParaRPr lang="en-US">
              <a:latin typeface="Times New Roman" pitchFamily="-109" charset="0"/>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8217579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75837C3D-BD01-2E46-8FBC-79127D37CF37}" type="slidenum">
              <a:rPr lang="en-US">
                <a:latin typeface="Times New Roman" pitchFamily="-109" charset="0"/>
              </a:rPr>
              <a:pPr/>
              <a:t>81</a:t>
            </a:fld>
            <a:endParaRPr lang="en-US">
              <a:latin typeface="Times New Roman" pitchFamily="-109" charset="0"/>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35952757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CAC40D04-89E5-0642-8107-3CF1AC9801A9}" type="slidenum">
              <a:rPr lang="en-US">
                <a:latin typeface="Times New Roman" pitchFamily="-109" charset="0"/>
              </a:rPr>
              <a:pPr/>
              <a:t>82</a:t>
            </a:fld>
            <a:endParaRPr lang="en-US">
              <a:latin typeface="Times New Roman" pitchFamily="-109" charset="0"/>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433085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6AEF199A-139F-B94C-ABF9-1D58DFD6829D}" type="slidenum">
              <a:rPr lang="en-US">
                <a:latin typeface="Times New Roman" pitchFamily="-109" charset="0"/>
              </a:rPr>
              <a:pPr/>
              <a:t>95</a:t>
            </a:fld>
            <a:endParaRPr lang="en-US">
              <a:latin typeface="Times New Roman" pitchFamily="-109" charset="0"/>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6877051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41DC0F3A-08D4-F143-880D-025D6D4811EE}" type="slidenum">
              <a:rPr lang="en-US">
                <a:latin typeface="Times New Roman" pitchFamily="-109" charset="0"/>
              </a:rPr>
              <a:pPr/>
              <a:t>96</a:t>
            </a:fld>
            <a:endParaRPr lang="en-US">
              <a:latin typeface="Times New Roman" pitchFamily="-109" charset="0"/>
            </a:endParaRP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5643982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97220299-9F40-8D4F-988B-B4FFDD619F72}" type="slidenum">
              <a:rPr lang="en-US">
                <a:latin typeface="Times New Roman" pitchFamily="-109" charset="0"/>
              </a:rPr>
              <a:pPr/>
              <a:t>97</a:t>
            </a:fld>
            <a:endParaRPr lang="en-US">
              <a:latin typeface="Times New Roman" pitchFamily="-109" charset="0"/>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35425979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B99940F1-22B5-1A46-96F6-A8D2FC5AB682}" type="slidenum">
              <a:rPr lang="en-US">
                <a:latin typeface="Times New Roman" pitchFamily="-109" charset="0"/>
              </a:rPr>
              <a:pPr/>
              <a:t>98</a:t>
            </a:fld>
            <a:endParaRPr lang="en-US">
              <a:latin typeface="Times New Roman" pitchFamily="-109" charset="0"/>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5181818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p>
            <a:fld id="{0CCB7685-A162-A549-BBAC-0C73088188C7}" type="slidenum">
              <a:rPr lang="en-US">
                <a:latin typeface="Times New Roman" pitchFamily="-109" charset="0"/>
              </a:rPr>
              <a:pPr/>
              <a:t>99</a:t>
            </a:fld>
            <a:endParaRPr lang="en-US">
              <a:latin typeface="Times New Roman" pitchFamily="-109" charset="0"/>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p:spPr>
        <p:txBody>
          <a:bodyPr/>
          <a:lstStyle/>
          <a:p>
            <a:r>
              <a:rPr lang="en-US">
                <a:latin typeface="Times New Roman" pitchFamily="-109" charset="0"/>
                <a:ea typeface="ＭＳ Ｐゴシック" pitchFamily="-109" charset="-128"/>
                <a:cs typeface="ＭＳ Ｐゴシック" pitchFamily="-109" charset="-128"/>
              </a:rPr>
              <a:t>EOS = Earth Observing System (NASA)</a:t>
            </a:r>
          </a:p>
        </p:txBody>
      </p:sp>
    </p:spTree>
    <p:extLst>
      <p:ext uri="{BB962C8B-B14F-4D97-AF65-F5344CB8AC3E}">
        <p14:creationId xmlns:p14="http://schemas.microsoft.com/office/powerpoint/2010/main" val="3499559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C919A403-4176-B546-AD88-F47CDA59173B}" type="slidenum">
              <a:rPr lang="en-US">
                <a:latin typeface="Times New Roman" pitchFamily="-109" charset="0"/>
              </a:rPr>
              <a:pPr/>
              <a:t>3</a:t>
            </a:fld>
            <a:endParaRPr lang="en-US">
              <a:latin typeface="Times New Roman" pitchFamily="-109"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998958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p>
            <a:fld id="{203BF39C-3BCC-BE40-B1E4-FC365500A2F7}" type="slidenum">
              <a:rPr lang="en-US">
                <a:latin typeface="Times New Roman" pitchFamily="-109" charset="0"/>
              </a:rPr>
              <a:pPr/>
              <a:t>100</a:t>
            </a:fld>
            <a:endParaRPr lang="en-US">
              <a:latin typeface="Times New Roman" pitchFamily="-109" charset="0"/>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xfrm>
            <a:off x="685800" y="4343400"/>
            <a:ext cx="5486400" cy="4114800"/>
          </a:xfrm>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4741021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p>
            <a:fld id="{203BF39C-3BCC-BE40-B1E4-FC365500A2F7}" type="slidenum">
              <a:rPr lang="en-US">
                <a:latin typeface="Times New Roman" pitchFamily="-109" charset="0"/>
              </a:rPr>
              <a:pPr/>
              <a:t>101</a:t>
            </a:fld>
            <a:endParaRPr lang="en-US">
              <a:latin typeface="Times New Roman" pitchFamily="-109" charset="0"/>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xfrm>
            <a:off x="685800" y="4343400"/>
            <a:ext cx="5486400" cy="4114800"/>
          </a:xfrm>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1333796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47245FB0-A93B-8E4B-9A74-D96F8F44F090}" type="slidenum">
              <a:rPr lang="en-US">
                <a:latin typeface="Times New Roman" pitchFamily="-109" charset="0"/>
              </a:rPr>
              <a:pPr/>
              <a:t>102</a:t>
            </a:fld>
            <a:endParaRPr lang="en-US">
              <a:latin typeface="Times New Roman" pitchFamily="-109" charset="0"/>
            </a:endParaRPr>
          </a:p>
        </p:txBody>
      </p:sp>
      <p:sp>
        <p:nvSpPr>
          <p:cNvPr id="131075" name="Rectangle 2"/>
          <p:cNvSpPr>
            <a:spLocks noGrp="1" noRot="1" noChangeAspect="1" noChangeArrowheads="1" noTextEdit="1"/>
          </p:cNvSpPr>
          <p:nvPr>
            <p:ph type="sldImg"/>
          </p:nvPr>
        </p:nvSpPr>
        <p:spPr>
          <a:xfrm>
            <a:off x="1146175" y="685800"/>
            <a:ext cx="4567238" cy="3425825"/>
          </a:xfrm>
          <a:ln/>
        </p:spPr>
      </p:sp>
      <p:sp>
        <p:nvSpPr>
          <p:cNvPr id="131076" name="Rectangle 3"/>
          <p:cNvSpPr>
            <a:spLocks noGrp="1" noChangeArrowheads="1"/>
          </p:cNvSpPr>
          <p:nvPr>
            <p:ph type="body" idx="1"/>
          </p:nvPr>
        </p:nvSpPr>
        <p:spPr>
          <a:xfrm>
            <a:off x="913361" y="4343400"/>
            <a:ext cx="5031278" cy="4114800"/>
          </a:xfrm>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2501833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p>
            <a:fld id="{426765FD-B3AE-3241-A7F9-15CB237B94DE}" type="slidenum">
              <a:rPr lang="en-US">
                <a:latin typeface="Times New Roman" pitchFamily="-109" charset="0"/>
              </a:rPr>
              <a:pPr/>
              <a:t>103</a:t>
            </a:fld>
            <a:endParaRPr lang="en-US">
              <a:latin typeface="Times New Roman" pitchFamily="-109" charset="0"/>
            </a:endParaRPr>
          </a:p>
        </p:txBody>
      </p:sp>
      <p:sp>
        <p:nvSpPr>
          <p:cNvPr id="133123" name="Rectangle 2"/>
          <p:cNvSpPr>
            <a:spLocks noGrp="1" noRot="1" noChangeAspect="1" noChangeArrowheads="1" noTextEdit="1"/>
          </p:cNvSpPr>
          <p:nvPr>
            <p:ph type="sldImg"/>
          </p:nvPr>
        </p:nvSpPr>
        <p:spPr>
          <a:xfrm>
            <a:off x="1146175" y="685800"/>
            <a:ext cx="4567238" cy="3425825"/>
          </a:xfrm>
          <a:ln/>
        </p:spPr>
      </p:sp>
      <p:sp>
        <p:nvSpPr>
          <p:cNvPr id="133124" name="Rectangle 3"/>
          <p:cNvSpPr>
            <a:spLocks noGrp="1" noChangeArrowheads="1"/>
          </p:cNvSpPr>
          <p:nvPr>
            <p:ph type="body" idx="1"/>
          </p:nvPr>
        </p:nvSpPr>
        <p:spPr>
          <a:xfrm>
            <a:off x="913361" y="4343400"/>
            <a:ext cx="5031278" cy="4114800"/>
          </a:xfrm>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2956752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p>
            <a:fld id="{426765FD-B3AE-3241-A7F9-15CB237B94DE}" type="slidenum">
              <a:rPr lang="en-US">
                <a:latin typeface="Times New Roman" pitchFamily="-109" charset="0"/>
              </a:rPr>
              <a:pPr/>
              <a:t>104</a:t>
            </a:fld>
            <a:endParaRPr lang="en-US">
              <a:latin typeface="Times New Roman" pitchFamily="-109" charset="0"/>
            </a:endParaRPr>
          </a:p>
        </p:txBody>
      </p:sp>
      <p:sp>
        <p:nvSpPr>
          <p:cNvPr id="133123" name="Rectangle 2"/>
          <p:cNvSpPr>
            <a:spLocks noGrp="1" noRot="1" noChangeAspect="1" noChangeArrowheads="1" noTextEdit="1"/>
          </p:cNvSpPr>
          <p:nvPr>
            <p:ph type="sldImg"/>
          </p:nvPr>
        </p:nvSpPr>
        <p:spPr>
          <a:xfrm>
            <a:off x="1146175" y="685800"/>
            <a:ext cx="4567238" cy="3425825"/>
          </a:xfrm>
          <a:ln/>
        </p:spPr>
      </p:sp>
      <p:sp>
        <p:nvSpPr>
          <p:cNvPr id="133124" name="Rectangle 3"/>
          <p:cNvSpPr>
            <a:spLocks noGrp="1" noChangeArrowheads="1"/>
          </p:cNvSpPr>
          <p:nvPr>
            <p:ph type="body" idx="1"/>
          </p:nvPr>
        </p:nvSpPr>
        <p:spPr>
          <a:xfrm>
            <a:off x="913361" y="4343400"/>
            <a:ext cx="5031278" cy="4114800"/>
          </a:xfrm>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3791224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p>
            <a:fld id="{426765FD-B3AE-3241-A7F9-15CB237B94DE}" type="slidenum">
              <a:rPr lang="en-US">
                <a:latin typeface="Times New Roman" pitchFamily="-109" charset="0"/>
              </a:rPr>
              <a:pPr/>
              <a:t>105</a:t>
            </a:fld>
            <a:endParaRPr lang="en-US">
              <a:latin typeface="Times New Roman" pitchFamily="-109" charset="0"/>
            </a:endParaRPr>
          </a:p>
        </p:txBody>
      </p:sp>
      <p:sp>
        <p:nvSpPr>
          <p:cNvPr id="133123" name="Rectangle 2"/>
          <p:cNvSpPr>
            <a:spLocks noGrp="1" noRot="1" noChangeAspect="1" noChangeArrowheads="1" noTextEdit="1"/>
          </p:cNvSpPr>
          <p:nvPr>
            <p:ph type="sldImg"/>
          </p:nvPr>
        </p:nvSpPr>
        <p:spPr>
          <a:xfrm>
            <a:off x="1146175" y="685800"/>
            <a:ext cx="4567238" cy="3425825"/>
          </a:xfrm>
          <a:ln/>
        </p:spPr>
      </p:sp>
      <p:sp>
        <p:nvSpPr>
          <p:cNvPr id="133124" name="Rectangle 3"/>
          <p:cNvSpPr>
            <a:spLocks noGrp="1" noChangeArrowheads="1"/>
          </p:cNvSpPr>
          <p:nvPr>
            <p:ph type="body" idx="1"/>
          </p:nvPr>
        </p:nvSpPr>
        <p:spPr>
          <a:xfrm>
            <a:off x="913361" y="4343400"/>
            <a:ext cx="5031278" cy="4114800"/>
          </a:xfrm>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377701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74A42647-9D76-994D-8420-2CF7F53E2E54}" type="slidenum">
              <a:rPr lang="en-US">
                <a:latin typeface="Times New Roman" pitchFamily="-109" charset="0"/>
              </a:rPr>
              <a:pPr/>
              <a:t>106</a:t>
            </a:fld>
            <a:endParaRPr lang="en-US">
              <a:latin typeface="Times New Roman" pitchFamily="-109" charset="0"/>
            </a:endParaRPr>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0575251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110</a:t>
            </a:fld>
            <a:endParaRPr lang="en-US"/>
          </a:p>
        </p:txBody>
      </p:sp>
    </p:spTree>
    <p:extLst>
      <p:ext uri="{BB962C8B-B14F-4D97-AF65-F5344CB8AC3E}">
        <p14:creationId xmlns:p14="http://schemas.microsoft.com/office/powerpoint/2010/main" val="1401292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F1058346-D4CF-9244-AF9E-F37A7FA832B4}" type="slidenum">
              <a:rPr lang="en-US">
                <a:latin typeface="Times New Roman" pitchFamily="-109" charset="0"/>
              </a:rPr>
              <a:pPr/>
              <a:t>4</a:t>
            </a:fld>
            <a:endParaRPr lang="en-US">
              <a:latin typeface="Times New Roman" pitchFamily="-109"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3355230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05CE774E-F097-4F46-8BE7-8F37AD373441}" type="slidenum">
              <a:rPr lang="en-US">
                <a:latin typeface="Times New Roman" pitchFamily="-109" charset="0"/>
              </a:rPr>
              <a:pPr/>
              <a:t>5</a:t>
            </a:fld>
            <a:endParaRPr lang="en-US">
              <a:latin typeface="Times New Roman" pitchFamily="-109" charset="0"/>
            </a:endParaRPr>
          </a:p>
        </p:txBody>
      </p:sp>
      <p:sp>
        <p:nvSpPr>
          <p:cNvPr id="25603" name="Rectangle 1026"/>
          <p:cNvSpPr>
            <a:spLocks noGrp="1" noRot="1" noChangeAspect="1" noChangeArrowheads="1" noTextEdit="1"/>
          </p:cNvSpPr>
          <p:nvPr>
            <p:ph type="sldImg"/>
          </p:nvPr>
        </p:nvSpPr>
        <p:spPr>
          <a:ln/>
        </p:spPr>
      </p:sp>
      <p:sp>
        <p:nvSpPr>
          <p:cNvPr id="25604" name="Rectangle 1027"/>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3681499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A29A60AC-109E-CE4C-AF8C-A4AC010A9902}" type="slidenum">
              <a:rPr lang="en-US">
                <a:latin typeface="Times New Roman" pitchFamily="-109" charset="0"/>
              </a:rPr>
              <a:pPr/>
              <a:t>7</a:t>
            </a:fld>
            <a:endParaRPr lang="en-US">
              <a:latin typeface="Times New Roman" pitchFamily="-109"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4072527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4EAD14FF-B7E0-B247-99F1-87013B3420FF}" type="slidenum">
              <a:rPr lang="en-US">
                <a:latin typeface="Times New Roman" pitchFamily="-111" charset="0"/>
              </a:rPr>
              <a:pPr/>
              <a:t>39</a:t>
            </a:fld>
            <a:endParaRPr lang="en-US">
              <a:latin typeface="Times New Roman" pitchFamily="-111" charset="0"/>
            </a:endParaRPr>
          </a:p>
        </p:txBody>
      </p:sp>
      <p:sp>
        <p:nvSpPr>
          <p:cNvPr id="34819" name="Rectangle 1026"/>
          <p:cNvSpPr>
            <a:spLocks noGrp="1" noRot="1" noChangeAspect="1" noChangeArrowheads="1" noTextEdit="1"/>
          </p:cNvSpPr>
          <p:nvPr>
            <p:ph type="sldImg"/>
          </p:nvPr>
        </p:nvSpPr>
        <p:spPr>
          <a:ln/>
        </p:spPr>
      </p:sp>
      <p:sp>
        <p:nvSpPr>
          <p:cNvPr id="34820" name="Rectangle 1027"/>
          <p:cNvSpPr>
            <a:spLocks noGrp="1" noChangeArrowheads="1"/>
          </p:cNvSpPr>
          <p:nvPr>
            <p:ph type="body" idx="1"/>
          </p:nvPr>
        </p:nvSpPr>
        <p:spPr>
          <a:noFill/>
          <a:ln/>
        </p:spPr>
        <p:txBody>
          <a:bodyPr/>
          <a:lstStyle/>
          <a:p>
            <a:pPr>
              <a:spcBef>
                <a:spcPct val="0"/>
              </a:spcBef>
            </a:pPr>
            <a:endParaRPr lang="en-US" sz="2400" dirty="0">
              <a:latin typeface="Times New Roman"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11210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987A4013-2AB8-5740-A19B-8A95813FB9D8}" type="slidenum">
              <a:rPr lang="en-US">
                <a:latin typeface="Times New Roman" pitchFamily="-109" charset="0"/>
              </a:rPr>
              <a:pPr/>
              <a:t>62</a:t>
            </a:fld>
            <a:endParaRPr lang="en-US">
              <a:latin typeface="Times New Roman" pitchFamily="-109" charset="0"/>
            </a:endParaRPr>
          </a:p>
        </p:txBody>
      </p:sp>
      <p:sp>
        <p:nvSpPr>
          <p:cNvPr id="68611" name="Rectangle 1026"/>
          <p:cNvSpPr>
            <a:spLocks noGrp="1" noRot="1" noChangeAspect="1" noChangeArrowheads="1" noTextEdit="1"/>
          </p:cNvSpPr>
          <p:nvPr>
            <p:ph type="sldImg"/>
          </p:nvPr>
        </p:nvSpPr>
        <p:spPr>
          <a:ln/>
        </p:spPr>
      </p:sp>
      <p:sp>
        <p:nvSpPr>
          <p:cNvPr id="68612" name="Rectangle 1027"/>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46626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EAD2A4C3-6CB3-2A49-BE9B-8C99F39823D7}" type="slidenum">
              <a:rPr lang="en-US">
                <a:latin typeface="Times New Roman" pitchFamily="-109" charset="0"/>
              </a:rPr>
              <a:pPr/>
              <a:t>64</a:t>
            </a:fld>
            <a:endParaRPr lang="en-US">
              <a:latin typeface="Times New Roman" pitchFamily="-109" charset="0"/>
            </a:endParaRPr>
          </a:p>
        </p:txBody>
      </p:sp>
      <p:sp>
        <p:nvSpPr>
          <p:cNvPr id="71683" name="Rectangle 1026"/>
          <p:cNvSpPr>
            <a:spLocks noGrp="1" noRot="1" noChangeAspect="1" noChangeArrowheads="1" noTextEdit="1"/>
          </p:cNvSpPr>
          <p:nvPr>
            <p:ph type="sldImg"/>
          </p:nvPr>
        </p:nvSpPr>
        <p:spPr>
          <a:ln/>
        </p:spPr>
      </p:sp>
      <p:sp>
        <p:nvSpPr>
          <p:cNvPr id="71684" name="Rectangle 1027"/>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288712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number Content">
    <p:spTree>
      <p:nvGrpSpPr>
        <p:cNvPr id="1" name="Shape 61"/>
        <p:cNvGrpSpPr/>
        <p:nvPr/>
      </p:nvGrpSpPr>
      <p:grpSpPr>
        <a:xfrm>
          <a:off x="0" y="0"/>
          <a:ext cx="0" cy="0"/>
          <a:chOff x="0" y="0"/>
          <a:chExt cx="0" cy="0"/>
        </a:xfrm>
      </p:grpSpPr>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429768" marR="0" lvl="0" indent="-429768" algn="l" rtl="0">
              <a:spcBef>
                <a:spcPts val="1500"/>
              </a:spcBef>
              <a:buClr>
                <a:srgbClr val="007FA3"/>
              </a:buClr>
              <a:buSzPct val="100000"/>
              <a:buFont typeface="+mj-lt"/>
              <a:buAutoNum type="arabicPeriod"/>
              <a:defRPr sz="2400" b="0" i="0" u="none" strike="noStrike" cap="none">
                <a:solidFill>
                  <a:schemeClr val="dk1"/>
                </a:solidFill>
                <a:latin typeface="+mn-lt"/>
                <a:ea typeface="Arial"/>
                <a:cs typeface="Arial"/>
                <a:sym typeface="Arial"/>
              </a:defRPr>
            </a:lvl1pPr>
            <a:lvl2pPr marL="740664" marR="0" lvl="1" indent="-283464" algn="l" rtl="0">
              <a:spcBef>
                <a:spcPts val="600"/>
              </a:spcBef>
              <a:buClr>
                <a:srgbClr val="007FA3"/>
              </a:buClr>
              <a:buSzPct val="100000"/>
              <a:buFont typeface="+mj-lt"/>
              <a:buAutoNum type="arabicPeriod"/>
              <a:defRPr sz="24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1270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8"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Tree>
    <p:extLst>
      <p:ext uri="{BB962C8B-B14F-4D97-AF65-F5344CB8AC3E}">
        <p14:creationId xmlns:p14="http://schemas.microsoft.com/office/powerpoint/2010/main" val="572555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igure +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457200" y="5562600"/>
            <a:ext cx="8229600" cy="685800"/>
          </a:xfrm>
        </p:spPr>
        <p:txBody>
          <a:bodyPr anchor="b" anchorCtr="0"/>
          <a:lstStyle>
            <a:lvl1pPr marL="0" indent="0">
              <a:spcBef>
                <a:spcPts val="0"/>
              </a:spcBef>
              <a:buNone/>
              <a:defRPr sz="1400">
                <a:latin typeface="+mn-lt"/>
              </a:defRPr>
            </a:lvl1pPr>
          </a:lstStyle>
          <a:p>
            <a:pPr lvl="0"/>
            <a:r>
              <a:rPr lang="en-US" dirty="0" smtClean="0"/>
              <a:t>Click to edit Master text styles</a:t>
            </a:r>
          </a:p>
        </p:txBody>
      </p:sp>
    </p:spTree>
    <p:extLst>
      <p:ext uri="{BB962C8B-B14F-4D97-AF65-F5344CB8AC3E}">
        <p14:creationId xmlns:p14="http://schemas.microsoft.com/office/powerpoint/2010/main" val="909515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Shape 26"/>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1270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endParaRPr dirty="0"/>
          </a:p>
        </p:txBody>
      </p:sp>
      <p:sp>
        <p:nvSpPr>
          <p:cNvPr id="27" name="Shape 27"/>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521335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4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Shape 26"/>
          <p:cNvSpPr txBox="1">
            <a:spLocks noGrp="1"/>
          </p:cNvSpPr>
          <p:nvPr>
            <p:ph type="body" idx="1"/>
          </p:nvPr>
        </p:nvSpPr>
        <p:spPr>
          <a:xfrm>
            <a:off x="457200" y="1600200"/>
            <a:ext cx="8229600" cy="60742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Arial"/>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24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endParaRPr dirty="0"/>
          </a:p>
        </p:txBody>
      </p:sp>
      <p:sp>
        <p:nvSpPr>
          <p:cNvPr id="27" name="Shape 27"/>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7" name="Shape 26"/>
          <p:cNvSpPr txBox="1">
            <a:spLocks noGrp="1"/>
          </p:cNvSpPr>
          <p:nvPr>
            <p:ph type="body" idx="13"/>
          </p:nvPr>
        </p:nvSpPr>
        <p:spPr>
          <a:xfrm>
            <a:off x="492033" y="2301246"/>
            <a:ext cx="8229600" cy="60742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Arial"/>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24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endParaRPr dirty="0"/>
          </a:p>
        </p:txBody>
      </p:sp>
      <p:sp>
        <p:nvSpPr>
          <p:cNvPr id="8" name="Shape 26"/>
          <p:cNvSpPr txBox="1">
            <a:spLocks noGrp="1"/>
          </p:cNvSpPr>
          <p:nvPr>
            <p:ph type="body" idx="14"/>
          </p:nvPr>
        </p:nvSpPr>
        <p:spPr>
          <a:xfrm>
            <a:off x="531222" y="3058883"/>
            <a:ext cx="8229600" cy="60742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Arial"/>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24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endParaRPr dirty="0"/>
          </a:p>
        </p:txBody>
      </p:sp>
      <p:sp>
        <p:nvSpPr>
          <p:cNvPr id="9" name="Shape 26"/>
          <p:cNvSpPr txBox="1">
            <a:spLocks noGrp="1"/>
          </p:cNvSpPr>
          <p:nvPr>
            <p:ph type="body" idx="15"/>
          </p:nvPr>
        </p:nvSpPr>
        <p:spPr>
          <a:xfrm>
            <a:off x="557348" y="3790407"/>
            <a:ext cx="8229600" cy="60742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Arial"/>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24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endParaRPr dirty="0"/>
          </a:p>
        </p:txBody>
      </p:sp>
      <p:sp>
        <p:nvSpPr>
          <p:cNvPr id="10" name="Shape 26"/>
          <p:cNvSpPr txBox="1">
            <a:spLocks noGrp="1"/>
          </p:cNvSpPr>
          <p:nvPr>
            <p:ph type="body" idx="16"/>
          </p:nvPr>
        </p:nvSpPr>
        <p:spPr>
          <a:xfrm>
            <a:off x="570411" y="4508866"/>
            <a:ext cx="8229600" cy="60742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Arial"/>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24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endParaRPr dirty="0"/>
          </a:p>
        </p:txBody>
      </p:sp>
    </p:spTree>
    <p:extLst>
      <p:ext uri="{BB962C8B-B14F-4D97-AF65-F5344CB8AC3E}">
        <p14:creationId xmlns:p14="http://schemas.microsoft.com/office/powerpoint/2010/main" val="21480596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Shape 26"/>
          <p:cNvSpPr txBox="1">
            <a:spLocks noGrp="1"/>
          </p:cNvSpPr>
          <p:nvPr>
            <p:ph type="body" idx="1"/>
          </p:nvPr>
        </p:nvSpPr>
        <p:spPr>
          <a:xfrm>
            <a:off x="457201" y="1600200"/>
            <a:ext cx="41148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Arial"/>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24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endParaRPr dirty="0"/>
          </a:p>
        </p:txBody>
      </p:sp>
      <p:sp>
        <p:nvSpPr>
          <p:cNvPr id="27" name="Shape 27"/>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7" name="Shape 26"/>
          <p:cNvSpPr txBox="1">
            <a:spLocks noGrp="1"/>
          </p:cNvSpPr>
          <p:nvPr>
            <p:ph type="body" idx="13"/>
          </p:nvPr>
        </p:nvSpPr>
        <p:spPr>
          <a:xfrm>
            <a:off x="4572001" y="1608907"/>
            <a:ext cx="41148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Arial"/>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24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endParaRPr dirty="0"/>
          </a:p>
        </p:txBody>
      </p:sp>
    </p:spTree>
    <p:extLst>
      <p:ext uri="{BB962C8B-B14F-4D97-AF65-F5344CB8AC3E}">
        <p14:creationId xmlns:p14="http://schemas.microsoft.com/office/powerpoint/2010/main" val="2597276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mtClean="0"/>
              <a:t>Click to edit Master title style</a:t>
            </a:r>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mn-lt"/>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r>
              <a:rPr lang="en-US" dirty="0" smtClean="0"/>
              <a:t>Click to edit Master subtitle style</a:t>
            </a:r>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823522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ctr" rtl="0">
              <a:spcBef>
                <a:spcPts val="0"/>
              </a:spcBef>
              <a:buClr>
                <a:srgbClr val="007FA3"/>
              </a:buClr>
              <a:buFont typeface="Arial"/>
              <a:buNone/>
              <a:defRPr sz="3000" b="1"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ctr" rtl="0">
              <a:spcBef>
                <a:spcPts val="0"/>
              </a:spcBef>
              <a:buClr>
                <a:srgbClr val="007FA3"/>
              </a:buClr>
              <a:buFont typeface="Arial"/>
              <a:buNone/>
              <a:defRPr sz="2200" b="0"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4" name="Text Placeholder 3"/>
          <p:cNvSpPr>
            <a:spLocks noGrp="1"/>
          </p:cNvSpPr>
          <p:nvPr>
            <p:ph type="body" sz="quarter" idx="13"/>
          </p:nvPr>
        </p:nvSpPr>
        <p:spPr>
          <a:xfrm>
            <a:off x="1606550" y="6453188"/>
            <a:ext cx="7080250" cy="182562"/>
          </a:xfrm>
        </p:spPr>
        <p:txBody>
          <a:bodyPr/>
          <a:lstStyle>
            <a:lvl1pPr marL="101600" indent="0">
              <a:buNone/>
              <a:defRPr/>
            </a:lvl1pPr>
          </a:lstStyle>
          <a:p>
            <a:pPr lvl="0"/>
            <a:endParaRPr lang="en-US" dirty="0"/>
          </a:p>
        </p:txBody>
      </p:sp>
    </p:spTree>
    <p:extLst>
      <p:ext uri="{BB962C8B-B14F-4D97-AF65-F5344CB8AC3E}">
        <p14:creationId xmlns:p14="http://schemas.microsoft.com/office/powerpoint/2010/main" val="3534565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8">
            <a:alphaModFix/>
          </a:blip>
          <a:srcRect/>
          <a:stretch/>
        </p:blipFill>
        <p:spPr>
          <a:xfrm>
            <a:off x="443972" y="6429709"/>
            <a:ext cx="917999" cy="279914"/>
          </a:xfrm>
          <a:prstGeom prst="rect">
            <a:avLst/>
          </a:prstGeom>
          <a:noFill/>
          <a:ln>
            <a:noFill/>
          </a:ln>
        </p:spPr>
      </p:pic>
      <p:sp>
        <p:nvSpPr>
          <p:cNvPr id="9" name="Shape 16"/>
          <p:cNvSpPr txBox="1"/>
          <p:nvPr userDrawn="1"/>
        </p:nvSpPr>
        <p:spPr>
          <a:xfrm>
            <a:off x="1600200" y="6429344"/>
            <a:ext cx="7162799" cy="200054"/>
          </a:xfrm>
          <a:prstGeom prst="rect">
            <a:avLst/>
          </a:prstGeom>
          <a:noFill/>
          <a:ln>
            <a:noFill/>
          </a:ln>
        </p:spPr>
        <p:txBody>
          <a:bodyPr lIns="91425" tIns="45700" rIns="91425" bIns="45700" anchor="t" anchorCtr="0">
            <a:noAutofit/>
          </a:bodyPr>
          <a:lstStyle/>
          <a:p>
            <a:pPr marL="101600" indent="0" algn="r">
              <a:buNone/>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a:t>
            </a:r>
            <a:r>
              <a:rPr lang="en-US" sz="1200" dirty="0" smtClean="0">
                <a:latin typeface="Verdana" panose="020B0604030504040204" pitchFamily="34" charset="0"/>
                <a:ea typeface="Verdana" panose="020B0604030504040204" pitchFamily="34" charset="0"/>
                <a:cs typeface="Verdana" panose="020B0604030504040204" pitchFamily="34" charset="0"/>
              </a:rPr>
              <a:t>2017, 2013, 2011 </a:t>
            </a:r>
            <a:r>
              <a:rPr lang="en-US" altLang="en-US" sz="1200" dirty="0" smtClean="0">
                <a:latin typeface="Verdana" panose="020B0604030504040204" pitchFamily="34" charset="0"/>
                <a:ea typeface="Verdana" panose="020B0604030504040204" pitchFamily="34" charset="0"/>
                <a:cs typeface="Verdana" panose="020B0604030504040204" pitchFamily="34" charset="0"/>
              </a:rPr>
              <a:t>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 id="2147483667" r:id="rId3"/>
    <p:sldLayoutId id="2147483680" r:id="rId4"/>
    <p:sldLayoutId id="2147483679" r:id="rId5"/>
    <p:sldLayoutId id="2147483669"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3">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4194987757"/>
      </p:ext>
    </p:extLst>
  </p:cSld>
  <p:clrMap bg1="lt1" tx1="dk1" bg2="dk2" tx2="lt2" accent1="accent1" accent2="accent2" accent3="accent3" accent4="accent4" accent5="accent5" accent6="accent6" hlink="hlink" folHlink="folHlink"/>
  <p:sldLayoutIdLst>
    <p:sldLayoutId id="2147483678" r:id="rId1"/>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vmlDrawing" Target="../drawings/vmlDrawing5.vml"/><Relationship Id="rId5" Type="http://schemas.openxmlformats.org/officeDocument/2006/relationships/image" Target="../media/image30.wmf"/><Relationship Id="rId4" Type="http://schemas.openxmlformats.org/officeDocument/2006/relationships/oleObject" Target="../embeddings/oleObject9.bin"/></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vmlDrawing" Target="../drawings/vmlDrawing6.vml"/><Relationship Id="rId5" Type="http://schemas.openxmlformats.org/officeDocument/2006/relationships/image" Target="../media/image31.wmf"/><Relationship Id="rId4" Type="http://schemas.openxmlformats.org/officeDocument/2006/relationships/oleObject" Target="../embeddings/oleObject10.bin"/></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wmf"/><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15.png"/><Relationship Id="rId5" Type="http://schemas.openxmlformats.org/officeDocument/2006/relationships/image" Target="../media/image14.wmf"/><Relationship Id="rId4" Type="http://schemas.openxmlformats.org/officeDocument/2006/relationships/oleObject" Target="../embeddings/oleObject1.bin"/></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19.wmf"/><Relationship Id="rId5" Type="http://schemas.openxmlformats.org/officeDocument/2006/relationships/oleObject" Target="../embeddings/oleObject3.bin"/><Relationship Id="rId4" Type="http://schemas.openxmlformats.org/officeDocument/2006/relationships/image" Target="../media/image18.wmf"/></Relationships>
</file>

<file path=ppt/slides/_rels/slide85.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image" Target="../media/image22.wmf"/><Relationship Id="rId5" Type="http://schemas.openxmlformats.org/officeDocument/2006/relationships/oleObject" Target="../embeddings/oleObject6.bin"/><Relationship Id="rId4" Type="http://schemas.openxmlformats.org/officeDocument/2006/relationships/image" Target="../media/image21.w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4.xml"/><Relationship Id="rId1" Type="http://schemas.openxmlformats.org/officeDocument/2006/relationships/vmlDrawing" Target="../drawings/vmlDrawing4.vml"/><Relationship Id="rId4" Type="http://schemas.openxmlformats.org/officeDocument/2006/relationships/image" Target="../media/image24.wm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Title 1"/>
          <p:cNvSpPr txBox="1">
            <a:spLocks noGrp="1"/>
          </p:cNvSpPr>
          <p:nvPr>
            <p:ph type="title"/>
          </p:nvPr>
        </p:nvSpPr>
        <p:spPr>
          <a:xfrm>
            <a:off x="457200" y="215371"/>
            <a:ext cx="8229600" cy="601058"/>
          </a:xfrm>
        </p:spPr>
        <p:txBody>
          <a:bodyPr/>
          <a:lstStyle/>
          <a:p>
            <a:pPr lvl="0"/>
            <a:r>
              <a:rPr lang="en-US" dirty="0" smtClean="0"/>
              <a:t>The Practice of Computing Using Python</a:t>
            </a:r>
            <a:endParaRPr lang="en-US" dirty="0">
              <a:sym typeface="Times New Roman"/>
            </a:endParaRPr>
          </a:p>
        </p:txBody>
      </p:sp>
      <p:sp>
        <p:nvSpPr>
          <p:cNvPr id="196" name="Text Placeholder 2"/>
          <p:cNvSpPr txBox="1">
            <a:spLocks noGrp="1"/>
          </p:cNvSpPr>
          <p:nvPr>
            <p:ph type="body" idx="1"/>
          </p:nvPr>
        </p:nvSpPr>
        <p:spPr/>
        <p:txBody>
          <a:bodyPr/>
          <a:lstStyle/>
          <a:p>
            <a:r>
              <a:rPr lang="en-US" dirty="0" smtClean="0"/>
              <a:t>Third Edition</a:t>
            </a:r>
            <a:endParaRPr lang="en-IN" dirty="0"/>
          </a:p>
        </p:txBody>
      </p:sp>
      <p:sp>
        <p:nvSpPr>
          <p:cNvPr id="198" name="Text Placeholder 3"/>
          <p:cNvSpPr txBox="1">
            <a:spLocks noGrp="1"/>
          </p:cNvSpPr>
          <p:nvPr>
            <p:ph type="body" idx="2"/>
          </p:nvPr>
        </p:nvSpPr>
        <p:spPr/>
        <p:txBody>
          <a:bodyPr/>
          <a:lstStyle/>
          <a:p>
            <a:pPr lvl="0"/>
            <a:r>
              <a:rPr lang="en-US" dirty="0" smtClean="0">
                <a:sym typeface="Arial"/>
              </a:rPr>
              <a:t>Chapter 0</a:t>
            </a:r>
            <a:endParaRPr lang="en-US" dirty="0">
              <a:sym typeface="Arial"/>
            </a:endParaRPr>
          </a:p>
        </p:txBody>
      </p:sp>
      <p:sp>
        <p:nvSpPr>
          <p:cNvPr id="199" name="Text Placeholder 4"/>
          <p:cNvSpPr txBox="1">
            <a:spLocks noGrp="1"/>
          </p:cNvSpPr>
          <p:nvPr>
            <p:ph type="body" idx="3"/>
          </p:nvPr>
        </p:nvSpPr>
        <p:spPr/>
        <p:txBody>
          <a:bodyPr/>
          <a:lstStyle/>
          <a:p>
            <a:r>
              <a:rPr lang="en-US" dirty="0"/>
              <a:t>The Study of Computer Science</a:t>
            </a:r>
          </a:p>
        </p:txBody>
      </p:sp>
      <p:pic>
        <p:nvPicPr>
          <p:cNvPr id="7" name="Picture 5" descr="Front Cover: The Practice of Computing Using Python Third Edition by Punch and Enbod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028" y="1669774"/>
            <a:ext cx="3551582" cy="4506084"/>
          </a:xfrm>
          <a:prstGeom prst="rect">
            <a:avLst/>
          </a:prstGeom>
          <a:ln w="9525">
            <a:solidFill>
              <a:schemeClr val="tx1"/>
            </a:solidFill>
          </a:ln>
        </p:spPr>
      </p:pic>
      <p:sp>
        <p:nvSpPr>
          <p:cNvPr id="2" name="Text Placeholder 6"/>
          <p:cNvSpPr>
            <a:spLocks noGrp="1"/>
          </p:cNvSpPr>
          <p:nvPr>
            <p:ph type="body" sz="quarter" idx="4294967295"/>
          </p:nvPr>
        </p:nvSpPr>
        <p:spPr>
          <a:xfrm>
            <a:off x="2574235" y="6387716"/>
            <a:ext cx="6191940" cy="278241"/>
          </a:xfrm>
        </p:spPr>
        <p:txBody>
          <a:bodyPr/>
          <a:lstStyle/>
          <a:p>
            <a:pPr marL="101600" indent="0" algn="r">
              <a:buNone/>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a:t>
            </a:r>
            <a:r>
              <a:rPr lang="en-US" sz="1200" dirty="0">
                <a:latin typeface="Verdana" panose="020B0604030504040204" pitchFamily="34" charset="0"/>
                <a:ea typeface="Verdana" panose="020B0604030504040204" pitchFamily="34" charset="0"/>
                <a:cs typeface="Verdana" panose="020B0604030504040204" pitchFamily="34" charset="0"/>
              </a:rPr>
              <a:t>2017, 2013, </a:t>
            </a:r>
            <a:r>
              <a:rPr lang="en-US" sz="1200" dirty="0" smtClean="0">
                <a:latin typeface="Verdana" panose="020B0604030504040204" pitchFamily="34" charset="0"/>
                <a:ea typeface="Verdana" panose="020B0604030504040204" pitchFamily="34" charset="0"/>
                <a:cs typeface="Verdana" panose="020B0604030504040204" pitchFamily="34" charset="0"/>
              </a:rPr>
              <a:t>2011 </a:t>
            </a:r>
            <a:r>
              <a:rPr lang="en-US" altLang="en-US" sz="1200" dirty="0" smtClean="0">
                <a:latin typeface="Verdana" panose="020B0604030504040204" pitchFamily="34" charset="0"/>
                <a:ea typeface="Verdana" panose="020B0604030504040204" pitchFamily="34" charset="0"/>
                <a:cs typeface="Verdana" panose="020B0604030504040204" pitchFamily="34" charset="0"/>
              </a:rPr>
              <a:t>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8345826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Title 1"/>
          <p:cNvSpPr>
            <a:spLocks noGrp="1" noChangeArrowheads="1"/>
          </p:cNvSpPr>
          <p:nvPr>
            <p:ph type="title"/>
          </p:nvPr>
        </p:nvSpPr>
        <p:spPr/>
        <p:txBody>
          <a:bodyPr/>
          <a:lstStyle/>
          <a:p>
            <a:r>
              <a:rPr lang="en-US" dirty="0" smtClean="0"/>
              <a:t>Clement Marot </a:t>
            </a:r>
            <a:r>
              <a:rPr lang="en-US" dirty="0"/>
              <a:t>1496-1544 </a:t>
            </a:r>
            <a:r>
              <a:rPr lang="en-US" sz="2000" b="0" dirty="0" smtClean="0"/>
              <a:t>(</a:t>
            </a:r>
            <a:r>
              <a:rPr lang="en-US" sz="2000" b="0" dirty="0"/>
              <a:t>1 of 4)</a:t>
            </a:r>
            <a:endParaRPr lang="en-US" dirty="0"/>
          </a:p>
        </p:txBody>
      </p:sp>
      <p:sp>
        <p:nvSpPr>
          <p:cNvPr id="39941" name="Content Placeholder 2"/>
          <p:cNvSpPr>
            <a:spLocks noGrp="1" noChangeArrowheads="1"/>
          </p:cNvSpPr>
          <p:nvPr>
            <p:ph type="body" idx="1"/>
          </p:nvPr>
        </p:nvSpPr>
        <p:spPr/>
        <p:txBody>
          <a:bodyPr/>
          <a:lstStyle/>
          <a:p>
            <a:r>
              <a:rPr lang="de-DE" dirty="0" smtClean="0"/>
              <a:t>Ma mignonne</a:t>
            </a:r>
          </a:p>
          <a:p>
            <a:r>
              <a:rPr lang="de-DE" dirty="0" smtClean="0"/>
              <a:t>Je vous donne</a:t>
            </a:r>
          </a:p>
          <a:p>
            <a:r>
              <a:rPr lang="de-DE" dirty="0" smtClean="0"/>
              <a:t>Le bon jour;</a:t>
            </a:r>
            <a:endParaRPr lang="en-US" dirty="0" smtClean="0"/>
          </a:p>
          <a:p>
            <a:r>
              <a:rPr lang="en-US" dirty="0" smtClean="0"/>
              <a:t>Le </a:t>
            </a:r>
            <a:r>
              <a:rPr lang="en-US" dirty="0" err="1" smtClean="0"/>
              <a:t>séjuour</a:t>
            </a:r>
            <a:endParaRPr lang="en-US" dirty="0" smtClean="0"/>
          </a:p>
          <a:p>
            <a:r>
              <a:rPr lang="en-US" dirty="0" err="1" smtClean="0"/>
              <a:t>C’est</a:t>
            </a:r>
            <a:r>
              <a:rPr lang="en-US" dirty="0" smtClean="0"/>
              <a:t> prison.</a:t>
            </a:r>
          </a:p>
          <a:p>
            <a:r>
              <a:rPr lang="en-US" dirty="0" err="1" smtClean="0"/>
              <a:t>Guérison</a:t>
            </a:r>
            <a:endParaRPr lang="en-US" dirty="0" smtClean="0"/>
          </a:p>
          <a:p>
            <a:r>
              <a:rPr lang="en-US" dirty="0" err="1" smtClean="0"/>
              <a:t>Recouvrez</a:t>
            </a:r>
            <a:r>
              <a:rPr lang="en-US" dirty="0" smtClean="0"/>
              <a:t>,</a:t>
            </a:r>
          </a:p>
          <a:p>
            <a:r>
              <a:rPr lang="en-US" dirty="0" err="1" smtClean="0"/>
              <a:t>Puis</a:t>
            </a:r>
            <a:r>
              <a:rPr lang="en-US" dirty="0" smtClean="0"/>
              <a:t> </a:t>
            </a:r>
            <a:r>
              <a:rPr lang="en-US" dirty="0" err="1" smtClean="0"/>
              <a:t>ouvrez</a:t>
            </a:r>
            <a:endParaRPr lang="en-US" dirty="0" smtClean="0"/>
          </a:p>
        </p:txBody>
      </p:sp>
    </p:spTree>
    <p:extLst>
      <p:ext uri="{BB962C8B-B14F-4D97-AF65-F5344CB8AC3E}">
        <p14:creationId xmlns:p14="http://schemas.microsoft.com/office/powerpoint/2010/main" val="16869700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p:cNvSpPr>
            <a:spLocks noGrp="1" noChangeArrowheads="1"/>
          </p:cNvSpPr>
          <p:nvPr>
            <p:ph type="title"/>
          </p:nvPr>
        </p:nvSpPr>
        <p:spPr/>
        <p:txBody>
          <a:bodyPr/>
          <a:lstStyle/>
          <a:p>
            <a:r>
              <a:rPr lang="en-US" dirty="0" smtClean="0"/>
              <a:t>Terabyte In Your Hand </a:t>
            </a:r>
            <a:r>
              <a:rPr lang="en-US" sz="2000" b="0" dirty="0" smtClean="0"/>
              <a:t>(1 of 2)</a:t>
            </a:r>
            <a:endParaRPr lang="en-US" sz="2000" b="0" dirty="0"/>
          </a:p>
        </p:txBody>
      </p:sp>
      <p:graphicFrame>
        <p:nvGraphicFramePr>
          <p:cNvPr id="9" name="Object 8" descr="Terabyte equals 1000 Gigabyte, Equals 1500 music C D’s, equals 200 D V D movies left parentheses 16 days worth right parentheses, and equals 1 tenth of the Library of Congress."/>
          <p:cNvGraphicFramePr>
            <a:graphicFrameLocks noChangeAspect="1"/>
          </p:cNvGraphicFramePr>
          <p:nvPr>
            <p:extLst>
              <p:ext uri="{D42A27DB-BD31-4B8C-83A1-F6EECF244321}">
                <p14:modId xmlns:p14="http://schemas.microsoft.com/office/powerpoint/2010/main" val="222215706"/>
              </p:ext>
            </p:extLst>
          </p:nvPr>
        </p:nvGraphicFramePr>
        <p:xfrm>
          <a:off x="549757" y="1912255"/>
          <a:ext cx="7744114" cy="1353705"/>
        </p:xfrm>
        <a:graphic>
          <a:graphicData uri="http://schemas.openxmlformats.org/presentationml/2006/ole">
            <mc:AlternateContent xmlns:mc="http://schemas.openxmlformats.org/markup-compatibility/2006">
              <mc:Choice xmlns:v="urn:schemas-microsoft-com:vml" Requires="v">
                <p:oleObj spid="_x0000_s6194" name="Equation" r:id="rId4" imgW="6273720" imgH="1117440" progId="Equation.DSMT4">
                  <p:embed/>
                </p:oleObj>
              </mc:Choice>
              <mc:Fallback>
                <p:oleObj name="Equation" r:id="rId4" imgW="6273720" imgH="1117440" progId="Equation.DSMT4">
                  <p:embed/>
                  <p:pic>
                    <p:nvPicPr>
                      <p:cNvPr id="10" name="Object 9"/>
                      <p:cNvPicPr/>
                      <p:nvPr/>
                    </p:nvPicPr>
                    <p:blipFill>
                      <a:blip r:embed="rId5"/>
                      <a:stretch>
                        <a:fillRect/>
                      </a:stretch>
                    </p:blipFill>
                    <p:spPr>
                      <a:xfrm>
                        <a:off x="549757" y="1912255"/>
                        <a:ext cx="7744114" cy="1353705"/>
                      </a:xfrm>
                      <a:prstGeom prst="rect">
                        <a:avLst/>
                      </a:prstGeom>
                    </p:spPr>
                  </p:pic>
                </p:oleObj>
              </mc:Fallback>
            </mc:AlternateContent>
          </a:graphicData>
        </a:graphic>
      </p:graphicFrame>
      <p:sp>
        <p:nvSpPr>
          <p:cNvPr id="128003" name="Content Placeholder 2"/>
          <p:cNvSpPr>
            <a:spLocks noGrp="1" noChangeArrowheads="1"/>
          </p:cNvSpPr>
          <p:nvPr>
            <p:ph type="body" idx="1"/>
          </p:nvPr>
        </p:nvSpPr>
        <p:spPr>
          <a:xfrm>
            <a:off x="457200" y="3193871"/>
            <a:ext cx="8229600" cy="1534886"/>
          </a:xfrm>
        </p:spPr>
        <p:txBody>
          <a:bodyPr/>
          <a:lstStyle/>
          <a:p>
            <a:r>
              <a:rPr lang="en-US" dirty="0" smtClean="0"/>
              <a:t>Western Digital Caviar: 1 Terabyte, $269 (2006)</a:t>
            </a:r>
          </a:p>
          <a:p>
            <a:pPr lvl="1"/>
            <a:r>
              <a:rPr lang="en-US" dirty="0" smtClean="0"/>
              <a:t>today, cost is $109</a:t>
            </a:r>
          </a:p>
          <a:p>
            <a:pPr lvl="1"/>
            <a:r>
              <a:rPr lang="en-US" dirty="0" smtClean="0"/>
              <a:t>Seagate Barracuda, 1.5 Tb, $129</a:t>
            </a:r>
          </a:p>
        </p:txBody>
      </p:sp>
    </p:spTree>
    <p:extLst>
      <p:ext uri="{BB962C8B-B14F-4D97-AF65-F5344CB8AC3E}">
        <p14:creationId xmlns:p14="http://schemas.microsoft.com/office/powerpoint/2010/main" val="301239457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p:cNvSpPr>
            <a:spLocks noGrp="1" noChangeArrowheads="1"/>
          </p:cNvSpPr>
          <p:nvPr>
            <p:ph type="title"/>
          </p:nvPr>
        </p:nvSpPr>
        <p:spPr/>
        <p:txBody>
          <a:bodyPr/>
          <a:lstStyle/>
          <a:p>
            <a:r>
              <a:rPr lang="en-US" dirty="0"/>
              <a:t>Terabyte In Your Hand </a:t>
            </a:r>
            <a:r>
              <a:rPr lang="en-US" sz="2000" b="0" dirty="0" smtClean="0"/>
              <a:t>(2 </a:t>
            </a:r>
            <a:r>
              <a:rPr lang="en-US" sz="2000" b="0" dirty="0"/>
              <a:t>of 2)</a:t>
            </a:r>
            <a:endParaRPr lang="en-US" dirty="0"/>
          </a:p>
        </p:txBody>
      </p:sp>
      <p:sp>
        <p:nvSpPr>
          <p:cNvPr id="3" name="Content Placeholder 2"/>
          <p:cNvSpPr>
            <a:spLocks noGrp="1"/>
          </p:cNvSpPr>
          <p:nvPr>
            <p:ph type="body" idx="1"/>
          </p:nvPr>
        </p:nvSpPr>
        <p:spPr/>
        <p:txBody>
          <a:bodyPr/>
          <a:lstStyle/>
          <a:p>
            <a:r>
              <a:rPr lang="en-US" dirty="0"/>
              <a:t>History</a:t>
            </a:r>
            <a:br>
              <a:rPr lang="en-US" dirty="0"/>
            </a:br>
            <a:r>
              <a:rPr lang="en-US" dirty="0"/>
              <a:t>First disk by </a:t>
            </a:r>
            <a:r>
              <a:rPr lang="en-US" dirty="0" smtClean="0"/>
              <a:t>I</a:t>
            </a:r>
            <a:r>
              <a:rPr lang="en-US" sz="100" dirty="0" smtClean="0"/>
              <a:t> </a:t>
            </a:r>
            <a:r>
              <a:rPr lang="en-US" dirty="0" smtClean="0"/>
              <a:t>B</a:t>
            </a:r>
            <a:r>
              <a:rPr lang="en-US" sz="100" dirty="0" smtClean="0"/>
              <a:t> </a:t>
            </a:r>
            <a:r>
              <a:rPr lang="en-US" dirty="0" smtClean="0"/>
              <a:t>M in </a:t>
            </a:r>
            <a:r>
              <a:rPr lang="en-US" dirty="0"/>
              <a:t>1956 (4 </a:t>
            </a:r>
            <a:r>
              <a:rPr lang="en-US" dirty="0" smtClean="0"/>
              <a:t>M</a:t>
            </a:r>
            <a:r>
              <a:rPr lang="en-US" sz="100" dirty="0" smtClean="0"/>
              <a:t> </a:t>
            </a:r>
            <a:r>
              <a:rPr lang="en-US" dirty="0" smtClean="0"/>
              <a:t>B </a:t>
            </a:r>
            <a:r>
              <a:rPr lang="en-US" dirty="0"/>
              <a:t>on 50 24-inch platters)</a:t>
            </a:r>
            <a:br>
              <a:rPr lang="en-US" dirty="0"/>
            </a:br>
            <a:r>
              <a:rPr lang="en-US" dirty="0" smtClean="0"/>
              <a:t>1 G</a:t>
            </a:r>
            <a:r>
              <a:rPr lang="en-US" sz="100" dirty="0" smtClean="0"/>
              <a:t> </a:t>
            </a:r>
            <a:r>
              <a:rPr lang="en-US" dirty="0" smtClean="0"/>
              <a:t>B </a:t>
            </a:r>
            <a:r>
              <a:rPr lang="en-US" dirty="0"/>
              <a:t>in 35 years</a:t>
            </a:r>
            <a:br>
              <a:rPr lang="en-US" dirty="0"/>
            </a:br>
            <a:r>
              <a:rPr lang="en-US" dirty="0"/>
              <a:t>500 G</a:t>
            </a:r>
            <a:r>
              <a:rPr lang="en-US" sz="100" dirty="0"/>
              <a:t> </a:t>
            </a:r>
            <a:r>
              <a:rPr lang="en-US" dirty="0"/>
              <a:t>B  in 14 more years</a:t>
            </a:r>
            <a:br>
              <a:rPr lang="en-US" dirty="0"/>
            </a:br>
            <a:r>
              <a:rPr lang="en-US" dirty="0"/>
              <a:t>1000 G</a:t>
            </a:r>
            <a:r>
              <a:rPr lang="en-US" sz="100" dirty="0"/>
              <a:t> </a:t>
            </a:r>
            <a:r>
              <a:rPr lang="en-US" dirty="0" smtClean="0"/>
              <a:t>B </a:t>
            </a:r>
            <a:r>
              <a:rPr lang="en-US" dirty="0"/>
              <a:t>= 1 TB in 2 more </a:t>
            </a:r>
            <a:r>
              <a:rPr lang="en-US" dirty="0" smtClean="0"/>
              <a:t>years</a:t>
            </a:r>
            <a:endParaRPr lang="en-US" dirty="0"/>
          </a:p>
        </p:txBody>
      </p:sp>
    </p:spTree>
    <p:extLst>
      <p:ext uri="{BB962C8B-B14F-4D97-AF65-F5344CB8AC3E}">
        <p14:creationId xmlns:p14="http://schemas.microsoft.com/office/powerpoint/2010/main" val="387527828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itle 1"/>
          <p:cNvSpPr>
            <a:spLocks noGrp="1" noChangeArrowheads="1"/>
          </p:cNvSpPr>
          <p:nvPr>
            <p:ph type="title"/>
          </p:nvPr>
        </p:nvSpPr>
        <p:spPr/>
        <p:txBody>
          <a:bodyPr/>
          <a:lstStyle/>
          <a:p>
            <a:r>
              <a:rPr lang="en-US" dirty="0" smtClean="0"/>
              <a:t>Petabyte = 1000 Terabytes*</a:t>
            </a:r>
            <a:r>
              <a:rPr lang="en-US" dirty="0"/>
              <a:t> </a:t>
            </a:r>
            <a:r>
              <a:rPr lang="en-US" dirty="0" smtClean="0"/>
              <a:t>= 1,000,000 Gigabytes</a:t>
            </a:r>
            <a:endParaRPr lang="en-US" dirty="0"/>
          </a:p>
        </p:txBody>
      </p:sp>
      <p:sp>
        <p:nvSpPr>
          <p:cNvPr id="140291" name="Content Placeholder 2"/>
          <p:cNvSpPr>
            <a:spLocks noGrp="1" noChangeArrowheads="1"/>
          </p:cNvSpPr>
          <p:nvPr>
            <p:ph type="body" idx="1"/>
          </p:nvPr>
        </p:nvSpPr>
        <p:spPr>
          <a:xfrm>
            <a:off x="457200" y="1600200"/>
            <a:ext cx="8229600" cy="4015409"/>
          </a:xfrm>
        </p:spPr>
        <p:txBody>
          <a:bodyPr/>
          <a:lstStyle/>
          <a:p>
            <a:r>
              <a:rPr lang="en-US" dirty="0" smtClean="0"/>
              <a:t>E</a:t>
            </a:r>
            <a:r>
              <a:rPr lang="en-US" sz="100" dirty="0" smtClean="0"/>
              <a:t> </a:t>
            </a:r>
            <a:r>
              <a:rPr lang="en-US" dirty="0" smtClean="0"/>
              <a:t>M</a:t>
            </a:r>
            <a:r>
              <a:rPr lang="en-US" sz="100" dirty="0" smtClean="0"/>
              <a:t> </a:t>
            </a:r>
            <a:r>
              <a:rPr lang="en-US" dirty="0" smtClean="0"/>
              <a:t>C </a:t>
            </a:r>
            <a:r>
              <a:rPr lang="en-US" dirty="0" err="1" smtClean="0"/>
              <a:t>Symmetrix</a:t>
            </a:r>
            <a:r>
              <a:rPr lang="en-US" dirty="0" smtClean="0"/>
              <a:t> D</a:t>
            </a:r>
            <a:r>
              <a:rPr lang="en-US" sz="100" dirty="0" smtClean="0"/>
              <a:t> </a:t>
            </a:r>
            <a:r>
              <a:rPr lang="en-US" dirty="0"/>
              <a:t>M</a:t>
            </a:r>
            <a:r>
              <a:rPr lang="en-US" sz="100" dirty="0"/>
              <a:t> </a:t>
            </a:r>
            <a:r>
              <a:rPr lang="en-US" dirty="0" smtClean="0"/>
              <a:t>X-3</a:t>
            </a:r>
            <a:br>
              <a:rPr lang="en-US" dirty="0" smtClean="0"/>
            </a:br>
            <a:r>
              <a:rPr lang="en-US" dirty="0" smtClean="0"/>
              <a:t>1.2 PB = 2400 500GB drives ($4 million 2006)</a:t>
            </a:r>
          </a:p>
          <a:p>
            <a:r>
              <a:rPr lang="en-US" dirty="0" err="1" smtClean="0"/>
              <a:t>Backblaze</a:t>
            </a:r>
            <a:r>
              <a:rPr lang="en-US" dirty="0" smtClean="0"/>
              <a:t> (build your own), $120,000, 2009</a:t>
            </a:r>
          </a:p>
          <a:p>
            <a:r>
              <a:rPr lang="en-US" dirty="0" err="1" smtClean="0"/>
              <a:t>Kazza</a:t>
            </a:r>
            <a:r>
              <a:rPr lang="en-US" dirty="0" smtClean="0"/>
              <a:t> shared 54 Petabytes (2005)</a:t>
            </a:r>
          </a:p>
          <a:p>
            <a:r>
              <a:rPr lang="en-US" dirty="0" smtClean="0"/>
              <a:t>Google cluster has 4 Petabytes of R</a:t>
            </a:r>
            <a:r>
              <a:rPr lang="en-US" sz="100" dirty="0" smtClean="0"/>
              <a:t> </a:t>
            </a:r>
            <a:r>
              <a:rPr lang="en-US" dirty="0" smtClean="0"/>
              <a:t>A</a:t>
            </a:r>
            <a:r>
              <a:rPr lang="en-US" sz="100" dirty="0" smtClean="0"/>
              <a:t> </a:t>
            </a:r>
            <a:r>
              <a:rPr lang="en-US" dirty="0" smtClean="0"/>
              <a:t>M, processes 20 </a:t>
            </a:r>
            <a:r>
              <a:rPr lang="en-US" dirty="0" err="1" smtClean="0"/>
              <a:t>Pb</a:t>
            </a:r>
            <a:r>
              <a:rPr lang="en-US" dirty="0" smtClean="0"/>
              <a:t> a day</a:t>
            </a:r>
          </a:p>
          <a:p>
            <a:r>
              <a:rPr lang="en-US" dirty="0" smtClean="0"/>
              <a:t>All data recorded in 2003: 2500 Petabytes</a:t>
            </a:r>
          </a:p>
          <a:p>
            <a:r>
              <a:rPr lang="en-US" dirty="0" err="1" smtClean="0"/>
              <a:t>WoW</a:t>
            </a:r>
            <a:r>
              <a:rPr lang="en-US" dirty="0" smtClean="0"/>
              <a:t>, 1.3 </a:t>
            </a:r>
            <a:r>
              <a:rPr lang="en-US" dirty="0" err="1" smtClean="0"/>
              <a:t>Pb</a:t>
            </a:r>
            <a:r>
              <a:rPr lang="en-US" dirty="0" smtClean="0"/>
              <a:t> to maintain its game</a:t>
            </a:r>
            <a:endParaRPr lang="en-US" dirty="0"/>
          </a:p>
        </p:txBody>
      </p:sp>
      <p:graphicFrame>
        <p:nvGraphicFramePr>
          <p:cNvPr id="4" name="Object 3" descr="Asterisk left parentheses 1,125,899,906,842,624 bytes equals 250 right parentheses."/>
          <p:cNvGraphicFramePr>
            <a:graphicFrameLocks noChangeAspect="1"/>
          </p:cNvGraphicFramePr>
          <p:nvPr>
            <p:extLst>
              <p:ext uri="{D42A27DB-BD31-4B8C-83A1-F6EECF244321}">
                <p14:modId xmlns:p14="http://schemas.microsoft.com/office/powerpoint/2010/main" val="2912269207"/>
              </p:ext>
            </p:extLst>
          </p:nvPr>
        </p:nvGraphicFramePr>
        <p:xfrm>
          <a:off x="724543" y="5777781"/>
          <a:ext cx="5561317" cy="405689"/>
        </p:xfrm>
        <a:graphic>
          <a:graphicData uri="http://schemas.openxmlformats.org/presentationml/2006/ole">
            <mc:AlternateContent xmlns:mc="http://schemas.openxmlformats.org/markup-compatibility/2006">
              <mc:Choice xmlns:v="urn:schemas-microsoft-com:vml" Requires="v">
                <p:oleObj spid="_x0000_s7206" name="Equation" r:id="rId4" imgW="4178160" imgH="304560" progId="Equation.DSMT4">
                  <p:embed/>
                </p:oleObj>
              </mc:Choice>
              <mc:Fallback>
                <p:oleObj name="Equation" r:id="rId4" imgW="4178160" imgH="304560" progId="Equation.DSMT4">
                  <p:embed/>
                  <p:pic>
                    <p:nvPicPr>
                      <p:cNvPr id="2" name="Object 1"/>
                      <p:cNvPicPr/>
                      <p:nvPr/>
                    </p:nvPicPr>
                    <p:blipFill>
                      <a:blip r:embed="rId5"/>
                      <a:stretch>
                        <a:fillRect/>
                      </a:stretch>
                    </p:blipFill>
                    <p:spPr>
                      <a:xfrm>
                        <a:off x="724543" y="5777781"/>
                        <a:ext cx="5561317" cy="405689"/>
                      </a:xfrm>
                      <a:prstGeom prst="rect">
                        <a:avLst/>
                      </a:prstGeom>
                    </p:spPr>
                  </p:pic>
                </p:oleObj>
              </mc:Fallback>
            </mc:AlternateContent>
          </a:graphicData>
        </a:graphic>
      </p:graphicFrame>
    </p:spTree>
    <p:extLst>
      <p:ext uri="{BB962C8B-B14F-4D97-AF65-F5344CB8AC3E}">
        <p14:creationId xmlns:p14="http://schemas.microsoft.com/office/powerpoint/2010/main" val="120545381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itle 1"/>
          <p:cNvSpPr>
            <a:spLocks noGrp="1" noChangeArrowheads="1"/>
          </p:cNvSpPr>
          <p:nvPr>
            <p:ph type="title"/>
          </p:nvPr>
        </p:nvSpPr>
        <p:spPr/>
        <p:txBody>
          <a:bodyPr/>
          <a:lstStyle/>
          <a:p>
            <a:r>
              <a:rPr lang="en-US" dirty="0" smtClean="0"/>
              <a:t>Petabyte</a:t>
            </a:r>
            <a:r>
              <a:rPr lang="en-US" dirty="0"/>
              <a:t>? </a:t>
            </a:r>
            <a:r>
              <a:rPr lang="en-US" sz="2000" b="0" dirty="0" smtClean="0"/>
              <a:t>(</a:t>
            </a:r>
            <a:r>
              <a:rPr lang="en-US" sz="2000" b="0" dirty="0"/>
              <a:t>1 of </a:t>
            </a:r>
            <a:r>
              <a:rPr lang="en-US" sz="2000" b="0" dirty="0" smtClean="0"/>
              <a:t>3)</a:t>
            </a:r>
            <a:endParaRPr lang="en-US" dirty="0"/>
          </a:p>
        </p:txBody>
      </p:sp>
      <p:sp>
        <p:nvSpPr>
          <p:cNvPr id="191491" name="Content Placeholder 2"/>
          <p:cNvSpPr>
            <a:spLocks noGrp="1" noChangeArrowheads="1"/>
          </p:cNvSpPr>
          <p:nvPr>
            <p:ph type="body" idx="1"/>
          </p:nvPr>
        </p:nvSpPr>
        <p:spPr>
          <a:xfrm>
            <a:off x="457200" y="1600200"/>
            <a:ext cx="8229600" cy="4761411"/>
          </a:xfrm>
        </p:spPr>
        <p:txBody>
          <a:bodyPr/>
          <a:lstStyle/>
          <a:p>
            <a:r>
              <a:rPr lang="en-US" dirty="0" smtClean="0"/>
              <a:t>In round numbers, a book is a megabyte. If you read one book a day for every day of your life for 80 years, your personal library will amount to less than 30 gigabytes. Remember a petabyte is 1 million gigabytes so you will still have 999,970 gigabytes left over. </a:t>
            </a:r>
          </a:p>
          <a:p>
            <a:r>
              <a:rPr lang="en-US" dirty="0" smtClean="0"/>
              <a:t>How many pictures can a person look at in a lifetime (4 Mbytes each)?</a:t>
            </a:r>
            <a:br>
              <a:rPr lang="en-US" dirty="0" smtClean="0"/>
            </a:br>
            <a:r>
              <a:rPr lang="en-US" dirty="0" smtClean="0"/>
              <a:t>I can only guess, but 100 images a day certainly ought to be enough for a family album. After 80 years, that collection of snapshots would add up to 30 terabytes. So your petabyte disk will have 970,000 gigabytes left after a lifetime of high quality photos and books.</a:t>
            </a:r>
          </a:p>
        </p:txBody>
      </p:sp>
    </p:spTree>
    <p:extLst>
      <p:ext uri="{BB962C8B-B14F-4D97-AF65-F5344CB8AC3E}">
        <p14:creationId xmlns:p14="http://schemas.microsoft.com/office/powerpoint/2010/main" val="332714235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itle 1"/>
          <p:cNvSpPr>
            <a:spLocks noGrp="1" noChangeArrowheads="1"/>
          </p:cNvSpPr>
          <p:nvPr>
            <p:ph type="title"/>
          </p:nvPr>
        </p:nvSpPr>
        <p:spPr/>
        <p:txBody>
          <a:bodyPr/>
          <a:lstStyle/>
          <a:p>
            <a:r>
              <a:rPr lang="en-US" dirty="0"/>
              <a:t>Petabyte? </a:t>
            </a:r>
            <a:r>
              <a:rPr lang="en-US" sz="2000" b="0" dirty="0" smtClean="0"/>
              <a:t>(2 </a:t>
            </a:r>
            <a:r>
              <a:rPr lang="en-US" sz="2000" b="0" dirty="0"/>
              <a:t>of 3)</a:t>
            </a:r>
            <a:endParaRPr lang="en-US" dirty="0"/>
          </a:p>
        </p:txBody>
      </p:sp>
      <p:sp>
        <p:nvSpPr>
          <p:cNvPr id="191491" name="Content Placeholder 2"/>
          <p:cNvSpPr>
            <a:spLocks noGrp="1" noChangeArrowheads="1"/>
          </p:cNvSpPr>
          <p:nvPr>
            <p:ph type="body" idx="1"/>
          </p:nvPr>
        </p:nvSpPr>
        <p:spPr/>
        <p:txBody>
          <a:bodyPr/>
          <a:lstStyle/>
          <a:p>
            <a:r>
              <a:rPr lang="en-US" dirty="0" smtClean="0"/>
              <a:t>What </a:t>
            </a:r>
            <a:r>
              <a:rPr lang="en-US" dirty="0"/>
              <a:t>about </a:t>
            </a:r>
            <a:r>
              <a:rPr lang="en-US" dirty="0" smtClean="0"/>
              <a:t>music? M</a:t>
            </a:r>
            <a:r>
              <a:rPr lang="en-US" sz="100" dirty="0" smtClean="0"/>
              <a:t> </a:t>
            </a:r>
            <a:r>
              <a:rPr lang="en-US" dirty="0" smtClean="0"/>
              <a:t>P3 </a:t>
            </a:r>
            <a:r>
              <a:rPr lang="en-US" dirty="0"/>
              <a:t>audio files run a megabyte a minute, more or less. At that rate, a lifetime of </a:t>
            </a:r>
            <a:r>
              <a:rPr lang="en-US" dirty="0" smtClean="0"/>
              <a:t>listening-24 </a:t>
            </a:r>
            <a:r>
              <a:rPr lang="en-US" dirty="0"/>
              <a:t>hours a day, 7 days a week for 80 </a:t>
            </a:r>
            <a:r>
              <a:rPr lang="en-US" dirty="0" smtClean="0"/>
              <a:t>years-would </a:t>
            </a:r>
            <a:r>
              <a:rPr lang="en-US" dirty="0"/>
              <a:t>consume 42 terabytes of disk space. So with all your music and pictures and books for a lifetime you will have 928,000 gigabytes free on your disk. </a:t>
            </a:r>
          </a:p>
        </p:txBody>
      </p:sp>
    </p:spTree>
    <p:extLst>
      <p:ext uri="{BB962C8B-B14F-4D97-AF65-F5344CB8AC3E}">
        <p14:creationId xmlns:p14="http://schemas.microsoft.com/office/powerpoint/2010/main" val="396784219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itle 1"/>
          <p:cNvSpPr>
            <a:spLocks noGrp="1" noChangeArrowheads="1"/>
          </p:cNvSpPr>
          <p:nvPr>
            <p:ph type="title"/>
          </p:nvPr>
        </p:nvSpPr>
        <p:spPr/>
        <p:txBody>
          <a:bodyPr/>
          <a:lstStyle/>
          <a:p>
            <a:r>
              <a:rPr lang="en-US" dirty="0"/>
              <a:t>Petabyte? </a:t>
            </a:r>
            <a:r>
              <a:rPr lang="en-US" sz="2000" b="0" dirty="0" smtClean="0"/>
              <a:t>(3 </a:t>
            </a:r>
            <a:r>
              <a:rPr lang="en-US" sz="2000" b="0" dirty="0"/>
              <a:t>of 3)</a:t>
            </a:r>
            <a:endParaRPr lang="en-US" dirty="0"/>
          </a:p>
        </p:txBody>
      </p:sp>
      <p:sp>
        <p:nvSpPr>
          <p:cNvPr id="191491" name="Content Placeholder 2"/>
          <p:cNvSpPr>
            <a:spLocks noGrp="1" noChangeArrowheads="1"/>
          </p:cNvSpPr>
          <p:nvPr>
            <p:ph type="body" idx="1"/>
          </p:nvPr>
        </p:nvSpPr>
        <p:spPr/>
        <p:txBody>
          <a:bodyPr/>
          <a:lstStyle/>
          <a:p>
            <a:r>
              <a:rPr lang="en-US" dirty="0"/>
              <a:t>The one kind of content that might possibly overflow a petabyte disk is video. In the format used on </a:t>
            </a:r>
            <a:r>
              <a:rPr lang="en-US" dirty="0" smtClean="0"/>
              <a:t>D</a:t>
            </a:r>
            <a:r>
              <a:rPr lang="en-US" sz="100" dirty="0" smtClean="0"/>
              <a:t> </a:t>
            </a:r>
            <a:r>
              <a:rPr lang="en-US" dirty="0" smtClean="0"/>
              <a:t>V</a:t>
            </a:r>
            <a:r>
              <a:rPr lang="en-US" sz="100" dirty="0" smtClean="0"/>
              <a:t> </a:t>
            </a:r>
            <a:r>
              <a:rPr lang="en-US" dirty="0" smtClean="0"/>
              <a:t>Ds, </a:t>
            </a:r>
            <a:r>
              <a:rPr lang="en-US" dirty="0"/>
              <a:t>the data rate is about two gigabytes per hour. Thus the petabyte disk will hold some 500,000 hours worth of movies; if you want to watch them all day and all night without a break for popcorn, they will actually fill up your petabyte drive if you have a lifetime of video on it as it will give you 57 years of </a:t>
            </a:r>
            <a:r>
              <a:rPr lang="en-US" dirty="0" smtClean="0"/>
              <a:t>video</a:t>
            </a:r>
            <a:endParaRPr lang="en-US" dirty="0"/>
          </a:p>
        </p:txBody>
      </p:sp>
    </p:spTree>
    <p:extLst>
      <p:ext uri="{BB962C8B-B14F-4D97-AF65-F5344CB8AC3E}">
        <p14:creationId xmlns:p14="http://schemas.microsoft.com/office/powerpoint/2010/main" val="300232890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p:cNvSpPr>
            <a:spLocks noGrp="1" noChangeArrowheads="1"/>
          </p:cNvSpPr>
          <p:nvPr>
            <p:ph type="title"/>
          </p:nvPr>
        </p:nvSpPr>
        <p:spPr/>
        <p:txBody>
          <a:bodyPr/>
          <a:lstStyle/>
          <a:p>
            <a:r>
              <a:rPr lang="en-US" dirty="0" smtClean="0"/>
              <a:t>Exabyte (1 000 000 000 000 000 000 bytes)</a:t>
            </a:r>
            <a:endParaRPr lang="en-US" dirty="0"/>
          </a:p>
        </p:txBody>
      </p:sp>
      <p:sp>
        <p:nvSpPr>
          <p:cNvPr id="95235" name="Content Placeholder 2"/>
          <p:cNvSpPr>
            <a:spLocks noGrp="1" noChangeArrowheads="1"/>
          </p:cNvSpPr>
          <p:nvPr>
            <p:ph type="body" idx="1"/>
          </p:nvPr>
        </p:nvSpPr>
        <p:spPr/>
        <p:txBody>
          <a:bodyPr/>
          <a:lstStyle/>
          <a:p>
            <a:r>
              <a:rPr lang="en-US" dirty="0" smtClean="0"/>
              <a:t>5 </a:t>
            </a:r>
            <a:r>
              <a:rPr lang="en-US" dirty="0" err="1" smtClean="0"/>
              <a:t>Exabytes</a:t>
            </a:r>
            <a:r>
              <a:rPr lang="en-US" dirty="0" smtClean="0"/>
              <a:t>: All words ever spoken (as text) by human beings. </a:t>
            </a:r>
          </a:p>
          <a:p>
            <a:r>
              <a:rPr lang="en-US" dirty="0" smtClean="0"/>
              <a:t>5-8 </a:t>
            </a:r>
            <a:r>
              <a:rPr lang="en-US" dirty="0" err="1" smtClean="0"/>
              <a:t>Eb</a:t>
            </a:r>
            <a:r>
              <a:rPr lang="en-US" dirty="0" smtClean="0"/>
              <a:t>, global internet traffic monthly</a:t>
            </a:r>
          </a:p>
          <a:p>
            <a:r>
              <a:rPr lang="en-US" dirty="0" smtClean="0"/>
              <a:t>500 </a:t>
            </a:r>
            <a:r>
              <a:rPr lang="en-US" dirty="0" err="1" smtClean="0"/>
              <a:t>Eb</a:t>
            </a:r>
            <a:r>
              <a:rPr lang="en-US" dirty="0" smtClean="0"/>
              <a:t>, total world digital content (2009)</a:t>
            </a:r>
          </a:p>
        </p:txBody>
      </p:sp>
    </p:spTree>
    <p:extLst>
      <p:ext uri="{BB962C8B-B14F-4D97-AF65-F5344CB8AC3E}">
        <p14:creationId xmlns:p14="http://schemas.microsoft.com/office/powerpoint/2010/main" val="13482453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p:cNvSpPr>
            <a:spLocks noGrp="1"/>
          </p:cNvSpPr>
          <p:nvPr>
            <p:ph type="title"/>
          </p:nvPr>
        </p:nvSpPr>
        <p:spPr/>
        <p:txBody>
          <a:bodyPr/>
          <a:lstStyle/>
          <a:p>
            <a:r>
              <a:rPr lang="en-US" dirty="0" smtClean="0"/>
              <a:t>Zettabyte (1021) 1,000,000,000,000,000,000,000</a:t>
            </a:r>
          </a:p>
        </p:txBody>
      </p:sp>
      <p:sp>
        <p:nvSpPr>
          <p:cNvPr id="3" name="Content Placeholder 2"/>
          <p:cNvSpPr>
            <a:spLocks noGrp="1"/>
          </p:cNvSpPr>
          <p:nvPr>
            <p:ph type="body" idx="1"/>
          </p:nvPr>
        </p:nvSpPr>
        <p:spPr/>
        <p:txBody>
          <a:bodyPr/>
          <a:lstStyle/>
          <a:p>
            <a:r>
              <a:rPr lang="en-US" dirty="0" smtClean="0"/>
              <a:t>Audio of everything ever spoken, by anyone, at anytime in history, 16K</a:t>
            </a:r>
            <a:r>
              <a:rPr lang="en-US" sz="100" dirty="0" smtClean="0"/>
              <a:t> </a:t>
            </a:r>
            <a:r>
              <a:rPr lang="en-US" dirty="0" smtClean="0"/>
              <a:t>Hz, 16 bit audio: 42 </a:t>
            </a:r>
            <a:r>
              <a:rPr lang="en-US" dirty="0" err="1" smtClean="0"/>
              <a:t>Zb</a:t>
            </a:r>
            <a:endParaRPr lang="en-US" dirty="0" smtClean="0"/>
          </a:p>
        </p:txBody>
      </p:sp>
    </p:spTree>
    <p:extLst>
      <p:ext uri="{BB962C8B-B14F-4D97-AF65-F5344CB8AC3E}">
        <p14:creationId xmlns:p14="http://schemas.microsoft.com/office/powerpoint/2010/main" val="293851658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How Much Data Is That?</a:t>
            </a:r>
          </a:p>
        </p:txBody>
      </p:sp>
      <p:pic>
        <p:nvPicPr>
          <p:cNvPr id="4" name="Picture 3" descr="A bar graph of Estimates of data created and stored, in exabytes over time. The bar values are as follows. 2005, 130 exabytes. 2010, 1,227 exabytes equals 1.2 zettabytes. 2015, 7,910 exabytes equals 7.9 zettabytes."/>
          <p:cNvPicPr>
            <a:picLocks noChangeAspect="1"/>
          </p:cNvPicPr>
          <p:nvPr/>
        </p:nvPicPr>
        <p:blipFill rotWithShape="1">
          <a:blip r:embed="rId2"/>
          <a:srcRect b="7751"/>
          <a:stretch/>
        </p:blipFill>
        <p:spPr>
          <a:xfrm>
            <a:off x="1422763" y="1618020"/>
            <a:ext cx="6232071" cy="4315642"/>
          </a:xfrm>
          <a:prstGeom prst="rect">
            <a:avLst/>
          </a:prstGeom>
        </p:spPr>
      </p:pic>
      <p:sp>
        <p:nvSpPr>
          <p:cNvPr id="5" name="Text Placeholder 4"/>
          <p:cNvSpPr>
            <a:spLocks noGrp="1"/>
          </p:cNvSpPr>
          <p:nvPr>
            <p:ph type="body" sz="quarter" idx="10"/>
          </p:nvPr>
        </p:nvSpPr>
        <p:spPr/>
        <p:txBody>
          <a:bodyPr/>
          <a:lstStyle/>
          <a:p>
            <a:r>
              <a:rPr lang="en-US" b="1" dirty="0" smtClean="0"/>
              <a:t>Figure 0.16 </a:t>
            </a:r>
            <a:r>
              <a:rPr lang="en-US" dirty="0" smtClean="0"/>
              <a:t>Estimates </a:t>
            </a:r>
            <a:r>
              <a:rPr lang="en-US" dirty="0"/>
              <a:t>of data created and stored. (IDC Digital Universe</a:t>
            </a:r>
            <a:r>
              <a:rPr lang="en-US" dirty="0" smtClean="0"/>
              <a:t>)</a:t>
            </a:r>
            <a:endParaRPr lang="en-US" dirty="0"/>
          </a:p>
        </p:txBody>
      </p:sp>
    </p:spTree>
    <p:extLst>
      <p:ext uri="{BB962C8B-B14F-4D97-AF65-F5344CB8AC3E}">
        <p14:creationId xmlns:p14="http://schemas.microsoft.com/office/powerpoint/2010/main" val="22388687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Rules</a:t>
            </a:r>
            <a:endParaRPr lang="en-US" dirty="0"/>
          </a:p>
        </p:txBody>
      </p:sp>
      <p:sp>
        <p:nvSpPr>
          <p:cNvPr id="3" name="Content Placeholder 2"/>
          <p:cNvSpPr>
            <a:spLocks noGrp="1"/>
          </p:cNvSpPr>
          <p:nvPr>
            <p:ph type="body" idx="1"/>
          </p:nvPr>
        </p:nvSpPr>
        <p:spPr/>
        <p:txBody>
          <a:bodyPr/>
          <a:lstStyle/>
          <a:p>
            <a:r>
              <a:rPr lang="en-US" dirty="0" smtClean="0"/>
              <a:t>Think before you program</a:t>
            </a:r>
          </a:p>
          <a:p>
            <a:r>
              <a:rPr lang="en-US" dirty="0" smtClean="0"/>
              <a:t>A program is a human-readable essay on problem solving that also happens to execute on a computer.</a:t>
            </a:r>
          </a:p>
        </p:txBody>
      </p:sp>
    </p:spTree>
    <p:extLst>
      <p:ext uri="{BB962C8B-B14F-4D97-AF65-F5344CB8AC3E}">
        <p14:creationId xmlns:p14="http://schemas.microsoft.com/office/powerpoint/2010/main" val="18372225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Title 1"/>
          <p:cNvSpPr>
            <a:spLocks noGrp="1" noChangeArrowheads="1"/>
          </p:cNvSpPr>
          <p:nvPr>
            <p:ph type="title"/>
          </p:nvPr>
        </p:nvSpPr>
        <p:spPr/>
        <p:txBody>
          <a:bodyPr/>
          <a:lstStyle/>
          <a:p>
            <a:r>
              <a:rPr lang="en-US" dirty="0"/>
              <a:t>Clement Marot 1496-1544 </a:t>
            </a:r>
            <a:r>
              <a:rPr lang="en-US" sz="2000" b="0" dirty="0" smtClean="0"/>
              <a:t>(2 </a:t>
            </a:r>
            <a:r>
              <a:rPr lang="en-US" sz="2000" b="0" dirty="0"/>
              <a:t>of 4)</a:t>
            </a:r>
            <a:endParaRPr lang="en-US" dirty="0"/>
          </a:p>
        </p:txBody>
      </p:sp>
      <p:sp>
        <p:nvSpPr>
          <p:cNvPr id="39941" name="Content Placeholder 2"/>
          <p:cNvSpPr>
            <a:spLocks noGrp="1" noChangeArrowheads="1"/>
          </p:cNvSpPr>
          <p:nvPr>
            <p:ph type="body" idx="1"/>
          </p:nvPr>
        </p:nvSpPr>
        <p:spPr/>
        <p:txBody>
          <a:bodyPr/>
          <a:lstStyle/>
          <a:p>
            <a:r>
              <a:rPr lang="en-US" dirty="0" err="1"/>
              <a:t>Votre</a:t>
            </a:r>
            <a:r>
              <a:rPr lang="en-US" dirty="0"/>
              <a:t> </a:t>
            </a:r>
            <a:r>
              <a:rPr lang="en-US" dirty="0" err="1"/>
              <a:t>porte</a:t>
            </a:r>
            <a:endParaRPr lang="en-US" dirty="0"/>
          </a:p>
          <a:p>
            <a:r>
              <a:rPr lang="en-US" dirty="0"/>
              <a:t>Et </a:t>
            </a:r>
            <a:r>
              <a:rPr lang="en-US" dirty="0" err="1"/>
              <a:t>qu’on</a:t>
            </a:r>
            <a:r>
              <a:rPr lang="en-US" dirty="0"/>
              <a:t> </a:t>
            </a:r>
            <a:r>
              <a:rPr lang="en-US" dirty="0" err="1"/>
              <a:t>sorte</a:t>
            </a:r>
            <a:endParaRPr lang="en-US" dirty="0"/>
          </a:p>
          <a:p>
            <a:r>
              <a:rPr lang="en-US" dirty="0" err="1"/>
              <a:t>Vitement</a:t>
            </a:r>
            <a:r>
              <a:rPr lang="en-US" dirty="0"/>
              <a:t>,</a:t>
            </a:r>
          </a:p>
          <a:p>
            <a:r>
              <a:rPr lang="en-US" dirty="0"/>
              <a:t>Car Clément</a:t>
            </a:r>
          </a:p>
          <a:p>
            <a:r>
              <a:rPr lang="en-US" dirty="0"/>
              <a:t>Le </a:t>
            </a:r>
            <a:r>
              <a:rPr lang="en-US" dirty="0" err="1"/>
              <a:t>vous</a:t>
            </a:r>
            <a:r>
              <a:rPr lang="en-US" dirty="0"/>
              <a:t> </a:t>
            </a:r>
            <a:r>
              <a:rPr lang="en-US" dirty="0" err="1"/>
              <a:t>mande</a:t>
            </a:r>
            <a:r>
              <a:rPr lang="en-US" dirty="0"/>
              <a:t>.</a:t>
            </a:r>
          </a:p>
          <a:p>
            <a:r>
              <a:rPr lang="en-US" dirty="0" err="1"/>
              <a:t>Va</a:t>
            </a:r>
            <a:r>
              <a:rPr lang="en-US" dirty="0"/>
              <a:t>, </a:t>
            </a:r>
            <a:r>
              <a:rPr lang="en-US" dirty="0" err="1"/>
              <a:t>friane</a:t>
            </a:r>
            <a:endParaRPr lang="en-US" dirty="0"/>
          </a:p>
          <a:p>
            <a:r>
              <a:rPr lang="en-US" dirty="0"/>
              <a:t>De ta bouche,</a:t>
            </a:r>
            <a:endParaRPr lang="de-DE" dirty="0"/>
          </a:p>
          <a:p>
            <a:r>
              <a:rPr lang="de-DE" dirty="0"/>
              <a:t>Qui se </a:t>
            </a:r>
            <a:r>
              <a:rPr lang="de-DE" dirty="0" smtClean="0"/>
              <a:t>couche</a:t>
            </a:r>
            <a:endParaRPr lang="de-DE" dirty="0"/>
          </a:p>
        </p:txBody>
      </p:sp>
    </p:spTree>
    <p:extLst>
      <p:ext uri="{BB962C8B-B14F-4D97-AF65-F5344CB8AC3E}">
        <p14:creationId xmlns:p14="http://schemas.microsoft.com/office/powerpoint/2010/main" val="44408749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Title 1"/>
          <p:cNvSpPr txBox="1">
            <a:spLocks noGrp="1"/>
          </p:cNvSpPr>
          <p:nvPr>
            <p:ph type="title"/>
          </p:nvPr>
        </p:nvSpPr>
        <p:spPr>
          <a:xfrm>
            <a:off x="457200" y="215371"/>
            <a:ext cx="8229600" cy="1097400"/>
          </a:xfrm>
          <a:prstGeom prst="rect">
            <a:avLst/>
          </a:prstGeom>
        </p:spPr>
        <p:txBody>
          <a:bodyPr lIns="91425" tIns="91425" rIns="91425" bIns="91425" anchor="b" anchorCtr="0">
            <a:noAutofit/>
          </a:bodyPr>
          <a:lstStyle/>
          <a:p>
            <a:pPr lvl="0">
              <a:spcBef>
                <a:spcPts val="0"/>
              </a:spcBef>
              <a:buClr>
                <a:schemeClr val="lt2"/>
              </a:buClr>
              <a:buSzPct val="25000"/>
              <a:buFont typeface="Times New Roman"/>
              <a:buNone/>
            </a:pPr>
            <a:r>
              <a:rPr lang="en-US" dirty="0">
                <a:solidFill>
                  <a:schemeClr val="lt2"/>
                </a:solidFill>
              </a:rPr>
              <a:t>Copyright</a:t>
            </a:r>
          </a:p>
        </p:txBody>
      </p:sp>
      <p:pic>
        <p:nvPicPr>
          <p:cNvPr id="386" name="Picture" descr="This work is protected by United States copyright laws and is provided solely for the use of instructors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honor the intended pedagogical purposes and the needs of other instructors who rely on these materials."/>
          <p:cNvPicPr preferRelativeResize="0"/>
          <p:nvPr/>
        </p:nvPicPr>
        <p:blipFill>
          <a:blip r:embed="rId3">
            <a:alphaModFix/>
          </a:blip>
          <a:stretch>
            <a:fillRect/>
          </a:stretch>
        </p:blipFill>
        <p:spPr>
          <a:xfrm>
            <a:off x="715650" y="2310096"/>
            <a:ext cx="7419975" cy="2466975"/>
          </a:xfrm>
          <a:prstGeom prst="rect">
            <a:avLst/>
          </a:prstGeom>
          <a:noFill/>
          <a:ln>
            <a:noFill/>
          </a:ln>
        </p:spPr>
      </p:pic>
    </p:spTree>
    <p:extLst>
      <p:ext uri="{BB962C8B-B14F-4D97-AF65-F5344CB8AC3E}">
        <p14:creationId xmlns:p14="http://schemas.microsoft.com/office/powerpoint/2010/main" val="2104841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Title 1"/>
          <p:cNvSpPr>
            <a:spLocks noGrp="1" noChangeArrowheads="1"/>
          </p:cNvSpPr>
          <p:nvPr>
            <p:ph type="title"/>
          </p:nvPr>
        </p:nvSpPr>
        <p:spPr/>
        <p:txBody>
          <a:bodyPr/>
          <a:lstStyle/>
          <a:p>
            <a:r>
              <a:rPr lang="en-US" dirty="0"/>
              <a:t>Clement Marot 1496-1544 </a:t>
            </a:r>
            <a:r>
              <a:rPr lang="en-US" sz="2000" b="0" dirty="0" smtClean="0"/>
              <a:t>(3 </a:t>
            </a:r>
            <a:r>
              <a:rPr lang="en-US" sz="2000" b="0" dirty="0"/>
              <a:t>of 4)</a:t>
            </a:r>
            <a:endParaRPr lang="en-US" dirty="0"/>
          </a:p>
        </p:txBody>
      </p:sp>
      <p:sp>
        <p:nvSpPr>
          <p:cNvPr id="39941" name="Content Placeholder 2"/>
          <p:cNvSpPr>
            <a:spLocks noGrp="1" noChangeArrowheads="1"/>
          </p:cNvSpPr>
          <p:nvPr>
            <p:ph type="body" idx="1"/>
          </p:nvPr>
        </p:nvSpPr>
        <p:spPr/>
        <p:txBody>
          <a:bodyPr/>
          <a:lstStyle/>
          <a:p>
            <a:r>
              <a:rPr lang="de-DE" dirty="0"/>
              <a:t>En danger</a:t>
            </a:r>
          </a:p>
          <a:p>
            <a:r>
              <a:rPr lang="de-DE" dirty="0"/>
              <a:t>Pour mange</a:t>
            </a:r>
            <a:endParaRPr lang="en-US" dirty="0"/>
          </a:p>
          <a:p>
            <a:r>
              <a:rPr lang="en-US" dirty="0" err="1"/>
              <a:t>Confitures</a:t>
            </a:r>
            <a:r>
              <a:rPr lang="en-US" dirty="0"/>
              <a:t>;</a:t>
            </a:r>
          </a:p>
          <a:p>
            <a:r>
              <a:rPr lang="en-US" dirty="0"/>
              <a:t>Si </a:t>
            </a:r>
            <a:r>
              <a:rPr lang="en-US" dirty="0" err="1"/>
              <a:t>tu</a:t>
            </a:r>
            <a:r>
              <a:rPr lang="en-US" dirty="0"/>
              <a:t> </a:t>
            </a:r>
            <a:r>
              <a:rPr lang="en-US" dirty="0" err="1"/>
              <a:t>dures</a:t>
            </a:r>
            <a:endParaRPr lang="en-US" dirty="0"/>
          </a:p>
          <a:p>
            <a:r>
              <a:rPr lang="en-US" dirty="0"/>
              <a:t>Trop </a:t>
            </a:r>
            <a:r>
              <a:rPr lang="en-US" dirty="0" err="1"/>
              <a:t>malade</a:t>
            </a:r>
            <a:r>
              <a:rPr lang="en-US" dirty="0"/>
              <a:t>,</a:t>
            </a:r>
            <a:endParaRPr lang="de-DE" dirty="0"/>
          </a:p>
          <a:p>
            <a:r>
              <a:rPr lang="de-DE" dirty="0"/>
              <a:t>Couleur fade</a:t>
            </a:r>
          </a:p>
          <a:p>
            <a:r>
              <a:rPr lang="de-DE" dirty="0"/>
              <a:t>Tu Prendras,</a:t>
            </a:r>
          </a:p>
          <a:p>
            <a:r>
              <a:rPr lang="de-DE" dirty="0"/>
              <a:t>Et </a:t>
            </a:r>
            <a:r>
              <a:rPr lang="de-DE" dirty="0" smtClean="0"/>
              <a:t>perdras</a:t>
            </a:r>
            <a:endParaRPr lang="de-DE" dirty="0"/>
          </a:p>
        </p:txBody>
      </p:sp>
    </p:spTree>
    <p:extLst>
      <p:ext uri="{BB962C8B-B14F-4D97-AF65-F5344CB8AC3E}">
        <p14:creationId xmlns:p14="http://schemas.microsoft.com/office/powerpoint/2010/main" val="38020054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Title 1"/>
          <p:cNvSpPr>
            <a:spLocks noGrp="1" noChangeArrowheads="1"/>
          </p:cNvSpPr>
          <p:nvPr>
            <p:ph type="title"/>
          </p:nvPr>
        </p:nvSpPr>
        <p:spPr/>
        <p:txBody>
          <a:bodyPr/>
          <a:lstStyle/>
          <a:p>
            <a:r>
              <a:rPr lang="en-US" dirty="0"/>
              <a:t>Clement Marot 1496-1544 </a:t>
            </a:r>
            <a:r>
              <a:rPr lang="en-US" sz="2000" b="0" dirty="0" smtClean="0"/>
              <a:t>(4 </a:t>
            </a:r>
            <a:r>
              <a:rPr lang="en-US" sz="2000" b="0" dirty="0"/>
              <a:t>of 4)</a:t>
            </a:r>
            <a:endParaRPr lang="en-US" dirty="0"/>
          </a:p>
        </p:txBody>
      </p:sp>
      <p:sp>
        <p:nvSpPr>
          <p:cNvPr id="39941" name="Content Placeholder 2"/>
          <p:cNvSpPr>
            <a:spLocks noGrp="1" noChangeArrowheads="1"/>
          </p:cNvSpPr>
          <p:nvPr>
            <p:ph type="body" idx="1"/>
          </p:nvPr>
        </p:nvSpPr>
        <p:spPr/>
        <p:txBody>
          <a:bodyPr/>
          <a:lstStyle/>
          <a:p>
            <a:r>
              <a:rPr lang="de-DE" dirty="0"/>
              <a:t>L’embonpoint.</a:t>
            </a:r>
          </a:p>
          <a:p>
            <a:r>
              <a:rPr lang="de-DE" dirty="0"/>
              <a:t>Dieu te doint</a:t>
            </a:r>
          </a:p>
          <a:p>
            <a:r>
              <a:rPr lang="de-DE" dirty="0"/>
              <a:t>Santé bonne,</a:t>
            </a:r>
            <a:endParaRPr lang="en-US" dirty="0"/>
          </a:p>
          <a:p>
            <a:r>
              <a:rPr lang="en-US" dirty="0"/>
              <a:t>Ma </a:t>
            </a:r>
            <a:r>
              <a:rPr lang="en-US" dirty="0" err="1"/>
              <a:t>mignonne</a:t>
            </a:r>
            <a:r>
              <a:rPr lang="en-US" dirty="0"/>
              <a:t>.</a:t>
            </a:r>
          </a:p>
        </p:txBody>
      </p:sp>
    </p:spTree>
    <p:extLst>
      <p:ext uri="{BB962C8B-B14F-4D97-AF65-F5344CB8AC3E}">
        <p14:creationId xmlns:p14="http://schemas.microsoft.com/office/powerpoint/2010/main" val="36877711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Title 1"/>
          <p:cNvSpPr>
            <a:spLocks noGrp="1" noChangeArrowheads="1"/>
          </p:cNvSpPr>
          <p:nvPr>
            <p:ph type="title"/>
          </p:nvPr>
        </p:nvSpPr>
        <p:spPr/>
        <p:txBody>
          <a:bodyPr/>
          <a:lstStyle/>
          <a:p>
            <a:r>
              <a:rPr lang="en-US" dirty="0" smtClean="0"/>
              <a:t>Crappy-literal Translation </a:t>
            </a:r>
            <a:r>
              <a:rPr lang="en-US" sz="2000" b="0" dirty="0" smtClean="0"/>
              <a:t>(1 of 4)</a:t>
            </a:r>
            <a:endParaRPr lang="en-US" sz="2000" b="0" dirty="0"/>
          </a:p>
        </p:txBody>
      </p:sp>
      <p:sp>
        <p:nvSpPr>
          <p:cNvPr id="40965" name="Content Placeholder 2"/>
          <p:cNvSpPr>
            <a:spLocks noGrp="1" noChangeArrowheads="1"/>
          </p:cNvSpPr>
          <p:nvPr>
            <p:ph type="body" idx="1"/>
          </p:nvPr>
        </p:nvSpPr>
        <p:spPr/>
        <p:txBody>
          <a:bodyPr/>
          <a:lstStyle/>
          <a:p>
            <a:r>
              <a:rPr lang="en-US" dirty="0" smtClean="0"/>
              <a:t>My sweet/cute [one] (feminine)</a:t>
            </a:r>
          </a:p>
          <a:p>
            <a:r>
              <a:rPr lang="en-US" dirty="0" smtClean="0"/>
              <a:t>I [to] you (respectful) give/bid/convey</a:t>
            </a:r>
          </a:p>
          <a:p>
            <a:r>
              <a:rPr lang="en-US" dirty="0" smtClean="0"/>
              <a:t>The good day (i.e., a hello, i.e., greetings).</a:t>
            </a:r>
          </a:p>
          <a:p>
            <a:r>
              <a:rPr lang="en-US" dirty="0" smtClean="0"/>
              <a:t>The stay/sojourn/visit (i.e., quarantine)</a:t>
            </a:r>
          </a:p>
          <a:p>
            <a:r>
              <a:rPr lang="en-US" dirty="0" smtClean="0"/>
              <a:t>[It] is prison.</a:t>
            </a:r>
          </a:p>
          <a:p>
            <a:r>
              <a:rPr lang="en-US" dirty="0" smtClean="0"/>
              <a:t>Cure/recovery/healing (i.e., [good] health)</a:t>
            </a:r>
          </a:p>
          <a:p>
            <a:r>
              <a:rPr lang="en-US" dirty="0" smtClean="0"/>
              <a:t>Recover (respectful imperative),</a:t>
            </a:r>
          </a:p>
          <a:p>
            <a:r>
              <a:rPr lang="en-US" dirty="0" smtClean="0"/>
              <a:t>[And] then open (respectful imperative)</a:t>
            </a:r>
          </a:p>
        </p:txBody>
      </p:sp>
    </p:spTree>
    <p:extLst>
      <p:ext uri="{BB962C8B-B14F-4D97-AF65-F5344CB8AC3E}">
        <p14:creationId xmlns:p14="http://schemas.microsoft.com/office/powerpoint/2010/main" val="7802549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Title 1"/>
          <p:cNvSpPr>
            <a:spLocks noGrp="1" noChangeArrowheads="1"/>
          </p:cNvSpPr>
          <p:nvPr>
            <p:ph type="title"/>
          </p:nvPr>
        </p:nvSpPr>
        <p:spPr/>
        <p:txBody>
          <a:bodyPr/>
          <a:lstStyle/>
          <a:p>
            <a:r>
              <a:rPr lang="en-US" dirty="0"/>
              <a:t>Crappy-literal Translation </a:t>
            </a:r>
            <a:r>
              <a:rPr lang="en-US" sz="2000" b="0" dirty="0" smtClean="0"/>
              <a:t>(2 </a:t>
            </a:r>
            <a:r>
              <a:rPr lang="en-US" sz="2000" b="0" dirty="0"/>
              <a:t>of 4)</a:t>
            </a:r>
            <a:endParaRPr lang="en-US" dirty="0"/>
          </a:p>
        </p:txBody>
      </p:sp>
      <p:sp>
        <p:nvSpPr>
          <p:cNvPr id="40965" name="Content Placeholder 2"/>
          <p:cNvSpPr>
            <a:spLocks noGrp="1" noChangeArrowheads="1"/>
          </p:cNvSpPr>
          <p:nvPr>
            <p:ph type="body" idx="1"/>
          </p:nvPr>
        </p:nvSpPr>
        <p:spPr/>
        <p:txBody>
          <a:bodyPr/>
          <a:lstStyle/>
          <a:p>
            <a:r>
              <a:rPr lang="en-US" dirty="0"/>
              <a:t>Your (respectful) door,</a:t>
            </a:r>
          </a:p>
          <a:p>
            <a:r>
              <a:rPr lang="en-US" dirty="0"/>
              <a:t>And [that one (i.e., you (respectful)) should} go out</a:t>
            </a:r>
          </a:p>
          <a:p>
            <a:r>
              <a:rPr lang="en-US" dirty="0"/>
              <a:t>Fast[</a:t>
            </a:r>
            <a:r>
              <a:rPr lang="en-US" dirty="0" err="1"/>
              <a:t>ly</a:t>
            </a:r>
            <a:r>
              <a:rPr lang="en-US" dirty="0"/>
              <a:t>]/quick[</a:t>
            </a:r>
            <a:r>
              <a:rPr lang="en-US" dirty="0" err="1"/>
              <a:t>ly</a:t>
            </a:r>
            <a:r>
              <a:rPr lang="en-US" dirty="0"/>
              <a:t>]/rapid[</a:t>
            </a:r>
            <a:r>
              <a:rPr lang="en-US" dirty="0" err="1"/>
              <a:t>ly</a:t>
            </a:r>
            <a:r>
              <a:rPr lang="en-US" dirty="0"/>
              <a:t>],</a:t>
            </a:r>
          </a:p>
          <a:p>
            <a:r>
              <a:rPr lang="en-US" dirty="0"/>
              <a:t>For/because Clement</a:t>
            </a:r>
          </a:p>
          <a:p>
            <a:r>
              <a:rPr lang="en-US" dirty="0"/>
              <a:t>It (i.e., thusly) [to] you(respectful) commands/orders.</a:t>
            </a:r>
          </a:p>
          <a:p>
            <a:r>
              <a:rPr lang="en-US" dirty="0"/>
              <a:t>Go (familiar imperative), fond-one/enjoyer/partaker</a:t>
            </a:r>
          </a:p>
          <a:p>
            <a:r>
              <a:rPr lang="en-US" dirty="0"/>
              <a:t>Of your (familiar) mouth, </a:t>
            </a:r>
          </a:p>
          <a:p>
            <a:r>
              <a:rPr lang="en-US" dirty="0"/>
              <a:t>Who/which herself/himself/itself beds (i.e., lies down</a:t>
            </a:r>
            <a:r>
              <a:rPr lang="en-US" dirty="0" smtClean="0"/>
              <a:t>)</a:t>
            </a:r>
            <a:endParaRPr lang="en-US" dirty="0"/>
          </a:p>
        </p:txBody>
      </p:sp>
    </p:spTree>
    <p:extLst>
      <p:ext uri="{BB962C8B-B14F-4D97-AF65-F5344CB8AC3E}">
        <p14:creationId xmlns:p14="http://schemas.microsoft.com/office/powerpoint/2010/main" val="10395847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Title 1"/>
          <p:cNvSpPr>
            <a:spLocks noGrp="1" noChangeArrowheads="1"/>
          </p:cNvSpPr>
          <p:nvPr>
            <p:ph type="title"/>
          </p:nvPr>
        </p:nvSpPr>
        <p:spPr/>
        <p:txBody>
          <a:bodyPr/>
          <a:lstStyle/>
          <a:p>
            <a:r>
              <a:rPr lang="en-US" dirty="0"/>
              <a:t>Crappy-literal Translation </a:t>
            </a:r>
            <a:r>
              <a:rPr lang="en-US" sz="2000" b="0" dirty="0" smtClean="0"/>
              <a:t>(3 </a:t>
            </a:r>
            <a:r>
              <a:rPr lang="en-US" sz="2000" b="0" dirty="0"/>
              <a:t>of 4)</a:t>
            </a:r>
            <a:endParaRPr lang="en-US" dirty="0"/>
          </a:p>
        </p:txBody>
      </p:sp>
      <p:sp>
        <p:nvSpPr>
          <p:cNvPr id="40965" name="Content Placeholder 2"/>
          <p:cNvSpPr>
            <a:spLocks noGrp="1" noChangeArrowheads="1"/>
          </p:cNvSpPr>
          <p:nvPr>
            <p:ph type="body" idx="1"/>
          </p:nvPr>
        </p:nvSpPr>
        <p:spPr/>
        <p:txBody>
          <a:bodyPr/>
          <a:lstStyle/>
          <a:p>
            <a:r>
              <a:rPr lang="en-US" dirty="0"/>
              <a:t>In danger;</a:t>
            </a:r>
          </a:p>
          <a:p>
            <a:r>
              <a:rPr lang="en-US" dirty="0"/>
              <a:t>For/in-order-to eat</a:t>
            </a:r>
          </a:p>
          <a:p>
            <a:r>
              <a:rPr lang="en-US" dirty="0"/>
              <a:t>Jams/jellies/confectionery.</a:t>
            </a:r>
          </a:p>
          <a:p>
            <a:r>
              <a:rPr lang="en-US" dirty="0"/>
              <a:t>If you (familiar) last (i.e., stay/remain)</a:t>
            </a:r>
          </a:p>
          <a:p>
            <a:r>
              <a:rPr lang="en-US" dirty="0"/>
              <a:t>Too sick/ill,</a:t>
            </a:r>
          </a:p>
          <a:p>
            <a:r>
              <a:rPr lang="en-US" dirty="0"/>
              <a:t>[A] color pale/faded/dull</a:t>
            </a:r>
          </a:p>
          <a:p>
            <a:r>
              <a:rPr lang="en-US" dirty="0"/>
              <a:t>You )familiar) will take [on],</a:t>
            </a:r>
          </a:p>
          <a:p>
            <a:r>
              <a:rPr lang="en-US" dirty="0"/>
              <a:t>And [you (familiar)] will </a:t>
            </a:r>
            <a:r>
              <a:rPr lang="en-US" dirty="0" smtClean="0"/>
              <a:t>waste/lose</a:t>
            </a:r>
            <a:endParaRPr lang="en-US" dirty="0"/>
          </a:p>
        </p:txBody>
      </p:sp>
    </p:spTree>
    <p:extLst>
      <p:ext uri="{BB962C8B-B14F-4D97-AF65-F5344CB8AC3E}">
        <p14:creationId xmlns:p14="http://schemas.microsoft.com/office/powerpoint/2010/main" val="16112138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Title 1"/>
          <p:cNvSpPr>
            <a:spLocks noGrp="1" noChangeArrowheads="1"/>
          </p:cNvSpPr>
          <p:nvPr>
            <p:ph type="title"/>
          </p:nvPr>
        </p:nvSpPr>
        <p:spPr/>
        <p:txBody>
          <a:bodyPr/>
          <a:lstStyle/>
          <a:p>
            <a:r>
              <a:rPr lang="en-US" dirty="0"/>
              <a:t>Crappy-literal Translation </a:t>
            </a:r>
            <a:r>
              <a:rPr lang="en-US" sz="2000" b="0" dirty="0" smtClean="0"/>
              <a:t>(4 </a:t>
            </a:r>
            <a:r>
              <a:rPr lang="en-US" sz="2000" b="0" dirty="0"/>
              <a:t>of 4)</a:t>
            </a:r>
            <a:endParaRPr lang="en-US" dirty="0"/>
          </a:p>
        </p:txBody>
      </p:sp>
      <p:sp>
        <p:nvSpPr>
          <p:cNvPr id="40965" name="Content Placeholder 2"/>
          <p:cNvSpPr>
            <a:spLocks noGrp="1" noChangeArrowheads="1"/>
          </p:cNvSpPr>
          <p:nvPr>
            <p:ph type="body" idx="1"/>
          </p:nvPr>
        </p:nvSpPr>
        <p:spPr/>
        <p:txBody>
          <a:bodyPr/>
          <a:lstStyle/>
          <a:p>
            <a:r>
              <a:rPr lang="en-US" dirty="0"/>
              <a:t>The plumpness/stoutness/portliness (i.e., well-fed look).</a:t>
            </a:r>
          </a:p>
          <a:p>
            <a:r>
              <a:rPr lang="en-US" dirty="0"/>
              <a:t>[may] God [to] you (familiar) give/grant </a:t>
            </a:r>
          </a:p>
          <a:p>
            <a:r>
              <a:rPr lang="en-US" dirty="0"/>
              <a:t>Health good,</a:t>
            </a:r>
          </a:p>
          <a:p>
            <a:r>
              <a:rPr lang="en-US" dirty="0"/>
              <a:t>My sweet/cute [one] (feminine).</a:t>
            </a:r>
          </a:p>
        </p:txBody>
      </p:sp>
    </p:spTree>
    <p:extLst>
      <p:ext uri="{BB962C8B-B14F-4D97-AF65-F5344CB8AC3E}">
        <p14:creationId xmlns:p14="http://schemas.microsoft.com/office/powerpoint/2010/main" val="29643797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Title 1"/>
          <p:cNvSpPr>
            <a:spLocks noGrp="1" noChangeArrowheads="1"/>
          </p:cNvSpPr>
          <p:nvPr>
            <p:ph type="title"/>
          </p:nvPr>
        </p:nvSpPr>
        <p:spPr/>
        <p:txBody>
          <a:bodyPr/>
          <a:lstStyle/>
          <a:p>
            <a:r>
              <a:rPr lang="en-US" dirty="0" smtClean="0"/>
              <a:t>Decent Trans, </a:t>
            </a:r>
            <a:r>
              <a:rPr lang="en-US" dirty="0" err="1" smtClean="0"/>
              <a:t>S.Jamar</a:t>
            </a:r>
            <a:r>
              <a:rPr lang="en-US" dirty="0" smtClean="0"/>
              <a:t> </a:t>
            </a:r>
            <a:r>
              <a:rPr lang="en-US" sz="2000" b="0" dirty="0" smtClean="0"/>
              <a:t>(1 of 5)</a:t>
            </a:r>
            <a:endParaRPr lang="en-US" sz="2000" b="0" dirty="0"/>
          </a:p>
        </p:txBody>
      </p:sp>
      <p:sp>
        <p:nvSpPr>
          <p:cNvPr id="41989" name="Content Placeholder 2"/>
          <p:cNvSpPr>
            <a:spLocks noGrp="1" noChangeArrowheads="1"/>
          </p:cNvSpPr>
          <p:nvPr>
            <p:ph type="body" idx="1"/>
          </p:nvPr>
        </p:nvSpPr>
        <p:spPr/>
        <p:txBody>
          <a:bodyPr/>
          <a:lstStyle/>
          <a:p>
            <a:r>
              <a:rPr lang="en-US" dirty="0" smtClean="0"/>
              <a:t>My sweet dish,</a:t>
            </a:r>
          </a:p>
          <a:p>
            <a:r>
              <a:rPr lang="en-US" dirty="0" smtClean="0"/>
              <a:t>You I wish</a:t>
            </a:r>
          </a:p>
          <a:p>
            <a:r>
              <a:rPr lang="en-US" dirty="0" smtClean="0"/>
              <a:t>A good day.</a:t>
            </a:r>
          </a:p>
          <a:p>
            <a:r>
              <a:rPr lang="en-US" dirty="0" smtClean="0"/>
              <a:t>Where you stay,</a:t>
            </a:r>
          </a:p>
          <a:p>
            <a:r>
              <a:rPr lang="en-US" dirty="0" smtClean="0"/>
              <a:t>Is a jail.</a:t>
            </a:r>
          </a:p>
          <a:p>
            <a:r>
              <a:rPr lang="en-US" dirty="0" smtClean="0"/>
              <a:t>Though so pale,</a:t>
            </a:r>
          </a:p>
          <a:p>
            <a:r>
              <a:rPr lang="en-US" dirty="0" smtClean="0"/>
              <a:t>Leave your bed,</a:t>
            </a:r>
          </a:p>
          <a:p>
            <a:r>
              <a:rPr lang="en-US" dirty="0" smtClean="0"/>
              <a:t>Regain red.</a:t>
            </a:r>
          </a:p>
        </p:txBody>
      </p:sp>
    </p:spTree>
    <p:extLst>
      <p:ext uri="{BB962C8B-B14F-4D97-AF65-F5344CB8AC3E}">
        <p14:creationId xmlns:p14="http://schemas.microsoft.com/office/powerpoint/2010/main" val="41373566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Title 1"/>
          <p:cNvSpPr>
            <a:spLocks noGrp="1" noChangeArrowheads="1"/>
          </p:cNvSpPr>
          <p:nvPr>
            <p:ph type="title"/>
          </p:nvPr>
        </p:nvSpPr>
        <p:spPr/>
        <p:txBody>
          <a:bodyPr/>
          <a:lstStyle/>
          <a:p>
            <a:r>
              <a:rPr lang="en-US" dirty="0"/>
              <a:t>Decent Trans, </a:t>
            </a:r>
            <a:r>
              <a:rPr lang="en-US" dirty="0" err="1"/>
              <a:t>S.Jamar</a:t>
            </a:r>
            <a:r>
              <a:rPr lang="en-US" dirty="0"/>
              <a:t> </a:t>
            </a:r>
            <a:r>
              <a:rPr lang="en-US" sz="2000" b="0" dirty="0" smtClean="0"/>
              <a:t>(2 </a:t>
            </a:r>
            <a:r>
              <a:rPr lang="en-US" sz="2000" b="0" dirty="0"/>
              <a:t>of 5)</a:t>
            </a:r>
            <a:endParaRPr lang="en-US" dirty="0"/>
          </a:p>
        </p:txBody>
      </p:sp>
      <p:sp>
        <p:nvSpPr>
          <p:cNvPr id="41989" name="Content Placeholder 2"/>
          <p:cNvSpPr>
            <a:spLocks noGrp="1" noChangeArrowheads="1"/>
          </p:cNvSpPr>
          <p:nvPr>
            <p:ph type="body" idx="1"/>
          </p:nvPr>
        </p:nvSpPr>
        <p:spPr/>
        <p:txBody>
          <a:bodyPr/>
          <a:lstStyle/>
          <a:p>
            <a:r>
              <a:rPr lang="en-US" dirty="0" err="1"/>
              <a:t>Ope</a:t>
            </a:r>
            <a:r>
              <a:rPr lang="en-US" dirty="0"/>
              <a:t>’ your door</a:t>
            </a:r>
          </a:p>
          <a:p>
            <a:r>
              <a:rPr lang="en-US" dirty="0"/>
              <a:t>Stay not, poor</a:t>
            </a:r>
          </a:p>
          <a:p>
            <a:r>
              <a:rPr lang="en-US" dirty="0"/>
              <a:t>Child; gain strength</a:t>
            </a:r>
          </a:p>
          <a:p>
            <a:r>
              <a:rPr lang="en-US" dirty="0"/>
              <a:t>And at length,</a:t>
            </a:r>
          </a:p>
          <a:p>
            <a:r>
              <a:rPr lang="en-US" dirty="0"/>
              <a:t>Steve does urge,</a:t>
            </a:r>
          </a:p>
          <a:p>
            <a:r>
              <a:rPr lang="en-US" dirty="0"/>
              <a:t>Please emerge.</a:t>
            </a:r>
          </a:p>
          <a:p>
            <a:r>
              <a:rPr lang="en-US" dirty="0"/>
              <a:t>Then go eat</a:t>
            </a:r>
          </a:p>
          <a:p>
            <a:r>
              <a:rPr lang="en-US" dirty="0"/>
              <a:t>Jam so sweet</a:t>
            </a:r>
            <a:r>
              <a:rPr lang="en-US" dirty="0" smtClean="0"/>
              <a:t>.</a:t>
            </a:r>
            <a:endParaRPr lang="en-US" dirty="0"/>
          </a:p>
        </p:txBody>
      </p:sp>
    </p:spTree>
    <p:extLst>
      <p:ext uri="{BB962C8B-B14F-4D97-AF65-F5344CB8AC3E}">
        <p14:creationId xmlns:p14="http://schemas.microsoft.com/office/powerpoint/2010/main" val="7936218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noChangeArrowheads="1"/>
          </p:cNvSpPr>
          <p:nvPr>
            <p:ph type="ctrTitle"/>
          </p:nvPr>
        </p:nvSpPr>
        <p:spPr/>
        <p:txBody>
          <a:bodyPr/>
          <a:lstStyle/>
          <a:p>
            <a:pPr eaLnBrk="1" hangingPunct="1"/>
            <a:r>
              <a:rPr lang="en-US" dirty="0" smtClean="0">
                <a:ea typeface="ＭＳ Ｐゴシック" pitchFamily="-109" charset="-128"/>
                <a:cs typeface="ＭＳ Ｐゴシック" pitchFamily="-109" charset="-128"/>
              </a:rPr>
              <a:t>What is  Computer Science?</a:t>
            </a:r>
            <a:endParaRPr lang="en-US" dirty="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35308764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Title 1"/>
          <p:cNvSpPr>
            <a:spLocks noGrp="1" noChangeArrowheads="1"/>
          </p:cNvSpPr>
          <p:nvPr>
            <p:ph type="title"/>
          </p:nvPr>
        </p:nvSpPr>
        <p:spPr/>
        <p:txBody>
          <a:bodyPr/>
          <a:lstStyle/>
          <a:p>
            <a:r>
              <a:rPr lang="en-US" dirty="0"/>
              <a:t>Decent Trans, </a:t>
            </a:r>
            <a:r>
              <a:rPr lang="en-US" dirty="0" err="1"/>
              <a:t>S.Jamar</a:t>
            </a:r>
            <a:r>
              <a:rPr lang="en-US" dirty="0"/>
              <a:t> </a:t>
            </a:r>
            <a:r>
              <a:rPr lang="en-US" sz="2000" b="0" dirty="0" smtClean="0"/>
              <a:t>(3 </a:t>
            </a:r>
            <a:r>
              <a:rPr lang="en-US" sz="2000" b="0" dirty="0"/>
              <a:t>of 5)</a:t>
            </a:r>
            <a:endParaRPr lang="en-US" dirty="0"/>
          </a:p>
        </p:txBody>
      </p:sp>
      <p:sp>
        <p:nvSpPr>
          <p:cNvPr id="41989" name="Content Placeholder 2"/>
          <p:cNvSpPr>
            <a:spLocks noGrp="1" noChangeArrowheads="1"/>
          </p:cNvSpPr>
          <p:nvPr>
            <p:ph type="body" idx="1"/>
          </p:nvPr>
        </p:nvSpPr>
        <p:spPr/>
        <p:txBody>
          <a:bodyPr/>
          <a:lstStyle/>
          <a:p>
            <a:r>
              <a:rPr lang="en-US" dirty="0" err="1"/>
              <a:t>Ope</a:t>
            </a:r>
            <a:r>
              <a:rPr lang="en-US" dirty="0"/>
              <a:t>’ your door</a:t>
            </a:r>
          </a:p>
          <a:p>
            <a:r>
              <a:rPr lang="en-US" dirty="0"/>
              <a:t>Stay not, poor</a:t>
            </a:r>
          </a:p>
          <a:p>
            <a:r>
              <a:rPr lang="en-US" dirty="0"/>
              <a:t>Child; gain strength</a:t>
            </a:r>
          </a:p>
          <a:p>
            <a:r>
              <a:rPr lang="en-US" dirty="0"/>
              <a:t>And at length,</a:t>
            </a:r>
          </a:p>
          <a:p>
            <a:r>
              <a:rPr lang="en-US" dirty="0"/>
              <a:t>Steve does urge,</a:t>
            </a:r>
          </a:p>
          <a:p>
            <a:r>
              <a:rPr lang="en-US" dirty="0"/>
              <a:t>Please emerge.</a:t>
            </a:r>
          </a:p>
          <a:p>
            <a:r>
              <a:rPr lang="en-US" dirty="0"/>
              <a:t>Then go eat</a:t>
            </a:r>
          </a:p>
          <a:p>
            <a:r>
              <a:rPr lang="en-US" dirty="0"/>
              <a:t>Jam so sweet</a:t>
            </a:r>
            <a:r>
              <a:rPr lang="en-US" dirty="0" smtClean="0"/>
              <a:t>.</a:t>
            </a:r>
            <a:endParaRPr lang="en-US" dirty="0"/>
          </a:p>
        </p:txBody>
      </p:sp>
    </p:spTree>
    <p:extLst>
      <p:ext uri="{BB962C8B-B14F-4D97-AF65-F5344CB8AC3E}">
        <p14:creationId xmlns:p14="http://schemas.microsoft.com/office/powerpoint/2010/main" val="31501684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Title 1"/>
          <p:cNvSpPr>
            <a:spLocks noGrp="1" noChangeArrowheads="1"/>
          </p:cNvSpPr>
          <p:nvPr>
            <p:ph type="title"/>
          </p:nvPr>
        </p:nvSpPr>
        <p:spPr/>
        <p:txBody>
          <a:bodyPr/>
          <a:lstStyle/>
          <a:p>
            <a:r>
              <a:rPr lang="en-US" dirty="0"/>
              <a:t>Decent Trans, </a:t>
            </a:r>
            <a:r>
              <a:rPr lang="en-US" dirty="0" err="1"/>
              <a:t>S.Jamar</a:t>
            </a:r>
            <a:r>
              <a:rPr lang="en-US" dirty="0"/>
              <a:t> </a:t>
            </a:r>
            <a:r>
              <a:rPr lang="en-US" sz="2000" b="0" dirty="0" smtClean="0"/>
              <a:t>(4 </a:t>
            </a:r>
            <a:r>
              <a:rPr lang="en-US" sz="2000" b="0" dirty="0"/>
              <a:t>of 5)</a:t>
            </a:r>
            <a:endParaRPr lang="en-US" dirty="0"/>
          </a:p>
        </p:txBody>
      </p:sp>
      <p:sp>
        <p:nvSpPr>
          <p:cNvPr id="41989" name="Content Placeholder 2"/>
          <p:cNvSpPr>
            <a:spLocks noGrp="1" noChangeArrowheads="1"/>
          </p:cNvSpPr>
          <p:nvPr>
            <p:ph type="body" idx="1"/>
          </p:nvPr>
        </p:nvSpPr>
        <p:spPr/>
        <p:txBody>
          <a:bodyPr/>
          <a:lstStyle/>
          <a:p>
            <a:r>
              <a:rPr lang="en-US" dirty="0"/>
              <a:t>Lying ill</a:t>
            </a:r>
          </a:p>
          <a:p>
            <a:r>
              <a:rPr lang="en-US" dirty="0"/>
              <a:t>Means you will</a:t>
            </a:r>
          </a:p>
          <a:p>
            <a:r>
              <a:rPr lang="en-US" dirty="0"/>
              <a:t>become too thin -</a:t>
            </a:r>
          </a:p>
          <a:p>
            <a:r>
              <a:rPr lang="en-US" dirty="0"/>
              <a:t>Merely skin </a:t>
            </a:r>
          </a:p>
          <a:p>
            <a:r>
              <a:rPr lang="en-US" dirty="0" err="1"/>
              <a:t>Cov’ring</a:t>
            </a:r>
            <a:r>
              <a:rPr lang="en-US" dirty="0"/>
              <a:t> bone;</a:t>
            </a:r>
          </a:p>
          <a:p>
            <a:r>
              <a:rPr lang="en-US" dirty="0"/>
              <a:t>Regretted tone.</a:t>
            </a:r>
          </a:p>
          <a:p>
            <a:r>
              <a:rPr lang="en-US" dirty="0"/>
              <a:t>Eat again,</a:t>
            </a:r>
          </a:p>
          <a:p>
            <a:r>
              <a:rPr lang="en-US" dirty="0"/>
              <a:t>Avoid the fen</a:t>
            </a:r>
            <a:r>
              <a:rPr lang="en-US" dirty="0" smtClean="0"/>
              <a:t>.</a:t>
            </a:r>
            <a:endParaRPr lang="en-US" dirty="0"/>
          </a:p>
        </p:txBody>
      </p:sp>
    </p:spTree>
    <p:extLst>
      <p:ext uri="{BB962C8B-B14F-4D97-AF65-F5344CB8AC3E}">
        <p14:creationId xmlns:p14="http://schemas.microsoft.com/office/powerpoint/2010/main" val="4660754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Title 1"/>
          <p:cNvSpPr>
            <a:spLocks noGrp="1" noChangeArrowheads="1"/>
          </p:cNvSpPr>
          <p:nvPr>
            <p:ph type="title"/>
          </p:nvPr>
        </p:nvSpPr>
        <p:spPr/>
        <p:txBody>
          <a:bodyPr/>
          <a:lstStyle/>
          <a:p>
            <a:r>
              <a:rPr lang="en-US" dirty="0"/>
              <a:t>Decent Trans, </a:t>
            </a:r>
            <a:r>
              <a:rPr lang="en-US" dirty="0" err="1"/>
              <a:t>S.Jamar</a:t>
            </a:r>
            <a:r>
              <a:rPr lang="en-US" dirty="0"/>
              <a:t> </a:t>
            </a:r>
            <a:r>
              <a:rPr lang="en-US" sz="2000" b="0" dirty="0" smtClean="0"/>
              <a:t>(5 </a:t>
            </a:r>
            <a:r>
              <a:rPr lang="en-US" sz="2000" b="0" dirty="0"/>
              <a:t>of 5)</a:t>
            </a:r>
            <a:endParaRPr lang="en-US" dirty="0"/>
          </a:p>
        </p:txBody>
      </p:sp>
      <p:sp>
        <p:nvSpPr>
          <p:cNvPr id="41989" name="Content Placeholder 2"/>
          <p:cNvSpPr>
            <a:spLocks noGrp="1" noChangeArrowheads="1"/>
          </p:cNvSpPr>
          <p:nvPr>
            <p:ph type="body" idx="1"/>
          </p:nvPr>
        </p:nvSpPr>
        <p:spPr/>
        <p:txBody>
          <a:bodyPr/>
          <a:lstStyle/>
          <a:p>
            <a:r>
              <a:rPr lang="en-US" dirty="0"/>
              <a:t>God grant thee</a:t>
            </a:r>
          </a:p>
          <a:p>
            <a:r>
              <a:rPr lang="en-US" dirty="0"/>
              <a:t>Be healthy.</a:t>
            </a:r>
          </a:p>
          <a:p>
            <a:r>
              <a:rPr lang="en-US" dirty="0"/>
              <a:t>This I wish, </a:t>
            </a:r>
          </a:p>
          <a:p>
            <a:r>
              <a:rPr lang="en-US" dirty="0"/>
              <a:t>My sweet dish.</a:t>
            </a:r>
          </a:p>
        </p:txBody>
      </p:sp>
    </p:spTree>
    <p:extLst>
      <p:ext uri="{BB962C8B-B14F-4D97-AF65-F5344CB8AC3E}">
        <p14:creationId xmlns:p14="http://schemas.microsoft.com/office/powerpoint/2010/main" val="27675043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Title 1"/>
          <p:cNvSpPr>
            <a:spLocks noGrp="1" noChangeArrowheads="1"/>
          </p:cNvSpPr>
          <p:nvPr>
            <p:ph type="title"/>
          </p:nvPr>
        </p:nvSpPr>
        <p:spPr/>
        <p:txBody>
          <a:bodyPr/>
          <a:lstStyle/>
          <a:p>
            <a:r>
              <a:rPr lang="en-US" dirty="0" smtClean="0"/>
              <a:t>How Does this </a:t>
            </a:r>
            <a:r>
              <a:rPr lang="en-US" dirty="0"/>
              <a:t>A</a:t>
            </a:r>
            <a:r>
              <a:rPr lang="en-US" dirty="0" smtClean="0"/>
              <a:t>pply</a:t>
            </a:r>
            <a:endParaRPr lang="en-US" dirty="0"/>
          </a:p>
        </p:txBody>
      </p:sp>
      <p:sp>
        <p:nvSpPr>
          <p:cNvPr id="43013" name="Content Placeholder 2"/>
          <p:cNvSpPr>
            <a:spLocks noGrp="1" noChangeArrowheads="1"/>
          </p:cNvSpPr>
          <p:nvPr>
            <p:ph type="body" idx="1"/>
          </p:nvPr>
        </p:nvSpPr>
        <p:spPr/>
        <p:txBody>
          <a:bodyPr/>
          <a:lstStyle/>
          <a:p>
            <a:r>
              <a:rPr lang="en-US" smtClean="0"/>
              <a:t>You have two related problems:</a:t>
            </a:r>
          </a:p>
          <a:p>
            <a:pPr lvl="1"/>
            <a:r>
              <a:rPr lang="en-US" smtClean="0"/>
              <a:t>the syntax of French is something you have to learn</a:t>
            </a:r>
          </a:p>
          <a:p>
            <a:pPr lvl="1"/>
            <a:r>
              <a:rPr lang="en-US" smtClean="0"/>
              <a:t>the semantics of poetry is something you have to learn</a:t>
            </a:r>
          </a:p>
          <a:p>
            <a:r>
              <a:rPr lang="en-US" smtClean="0"/>
              <a:t>You have two problems you have to solve at the same time.</a:t>
            </a:r>
            <a:endParaRPr lang="en-US" dirty="0"/>
          </a:p>
        </p:txBody>
      </p:sp>
    </p:spTree>
    <p:extLst>
      <p:ext uri="{BB962C8B-B14F-4D97-AF65-F5344CB8AC3E}">
        <p14:creationId xmlns:p14="http://schemas.microsoft.com/office/powerpoint/2010/main" val="3813868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Title 1"/>
          <p:cNvSpPr>
            <a:spLocks noGrp="1" noChangeArrowheads="1"/>
          </p:cNvSpPr>
          <p:nvPr>
            <p:ph type="title"/>
          </p:nvPr>
        </p:nvSpPr>
        <p:spPr/>
        <p:txBody>
          <a:bodyPr/>
          <a:lstStyle/>
          <a:p>
            <a:r>
              <a:rPr lang="en-US" smtClean="0"/>
              <a:t>Programming, Syntax and Semantics</a:t>
            </a:r>
            <a:endParaRPr lang="en-US"/>
          </a:p>
        </p:txBody>
      </p:sp>
      <p:sp>
        <p:nvSpPr>
          <p:cNvPr id="44037" name="Content Placeholder 2"/>
          <p:cNvSpPr>
            <a:spLocks noGrp="1" noChangeArrowheads="1"/>
          </p:cNvSpPr>
          <p:nvPr>
            <p:ph type="body" idx="1"/>
          </p:nvPr>
        </p:nvSpPr>
        <p:spPr/>
        <p:txBody>
          <a:bodyPr/>
          <a:lstStyle/>
          <a:p>
            <a:r>
              <a:rPr lang="en-US" smtClean="0"/>
              <a:t>You have to learn the syntax of a particular programming language</a:t>
            </a:r>
          </a:p>
          <a:p>
            <a:pPr lvl="1"/>
            <a:r>
              <a:rPr lang="en-US" smtClean="0"/>
              <a:t>many details about the language, how to debug and use it</a:t>
            </a:r>
          </a:p>
          <a:p>
            <a:r>
              <a:rPr lang="en-US" smtClean="0"/>
              <a:t>You have to learn about problem solving and how to put it down on computer.</a:t>
            </a:r>
          </a:p>
          <a:p>
            <a:r>
              <a:rPr lang="en-US" smtClean="0"/>
              <a:t>There probably is no better way. It’s hard!</a:t>
            </a:r>
            <a:endParaRPr lang="en-US" dirty="0"/>
          </a:p>
        </p:txBody>
      </p:sp>
    </p:spTree>
    <p:extLst>
      <p:ext uri="{BB962C8B-B14F-4D97-AF65-F5344CB8AC3E}">
        <p14:creationId xmlns:p14="http://schemas.microsoft.com/office/powerpoint/2010/main" val="20759687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Title 1"/>
          <p:cNvSpPr>
            <a:spLocks noGrp="1" noChangeArrowheads="1"/>
          </p:cNvSpPr>
          <p:nvPr>
            <p:ph type="title"/>
          </p:nvPr>
        </p:nvSpPr>
        <p:spPr/>
        <p:txBody>
          <a:bodyPr/>
          <a:lstStyle/>
          <a:p>
            <a:r>
              <a:rPr lang="en-US" dirty="0" smtClean="0"/>
              <a:t>Computers and Problem </a:t>
            </a:r>
            <a:r>
              <a:rPr lang="en-US" dirty="0"/>
              <a:t>S</a:t>
            </a:r>
            <a:r>
              <a:rPr lang="en-US" dirty="0" smtClean="0"/>
              <a:t>olving?</a:t>
            </a:r>
            <a:endParaRPr lang="en-US" dirty="0"/>
          </a:p>
        </p:txBody>
      </p:sp>
      <p:sp>
        <p:nvSpPr>
          <p:cNvPr id="45061" name="Content Placeholder 2"/>
          <p:cNvSpPr>
            <a:spLocks noGrp="1" noChangeArrowheads="1"/>
          </p:cNvSpPr>
          <p:nvPr>
            <p:ph type="body" idx="1"/>
          </p:nvPr>
        </p:nvSpPr>
        <p:spPr/>
        <p:txBody>
          <a:bodyPr/>
          <a:lstStyle/>
          <a:p>
            <a:r>
              <a:rPr lang="en-US" smtClean="0"/>
              <a:t>This is both the problem and difficulty of computers. </a:t>
            </a:r>
          </a:p>
          <a:p>
            <a:pPr lvl="1"/>
            <a:r>
              <a:rPr lang="en-US" smtClean="0"/>
              <a:t>The promise (perhaps the hope) of computers is that, somehow, we can embed our own thoughts in them. To some extent we can!</a:t>
            </a:r>
          </a:p>
          <a:p>
            <a:pPr lvl="1"/>
            <a:r>
              <a:rPr lang="en-US" smtClean="0"/>
              <a:t>The problem is the difficulty of doing so, and the stringent requirements, the real rigor, required to put simple thoughts into a working program.</a:t>
            </a:r>
            <a:endParaRPr lang="en-US" dirty="0"/>
          </a:p>
        </p:txBody>
      </p:sp>
    </p:spTree>
    <p:extLst>
      <p:ext uri="{BB962C8B-B14F-4D97-AF65-F5344CB8AC3E}">
        <p14:creationId xmlns:p14="http://schemas.microsoft.com/office/powerpoint/2010/main" val="27200723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Title 1"/>
          <p:cNvSpPr>
            <a:spLocks noGrp="1" noChangeArrowheads="1"/>
          </p:cNvSpPr>
          <p:nvPr>
            <p:ph type="title"/>
          </p:nvPr>
        </p:nvSpPr>
        <p:spPr/>
        <p:txBody>
          <a:bodyPr/>
          <a:lstStyle/>
          <a:p>
            <a:r>
              <a:rPr lang="en-US" smtClean="0"/>
              <a:t>Focus of Computer Science</a:t>
            </a:r>
            <a:endParaRPr lang="en-US"/>
          </a:p>
        </p:txBody>
      </p:sp>
      <p:sp>
        <p:nvSpPr>
          <p:cNvPr id="46085" name="Content Placeholder 2"/>
          <p:cNvSpPr>
            <a:spLocks noGrp="1" noChangeArrowheads="1"/>
          </p:cNvSpPr>
          <p:nvPr>
            <p:ph type="body" idx="1"/>
          </p:nvPr>
        </p:nvSpPr>
        <p:spPr/>
        <p:txBody>
          <a:bodyPr/>
          <a:lstStyle/>
          <a:p>
            <a:r>
              <a:rPr lang="en-US" smtClean="0"/>
              <a:t>There are two foci for computer science</a:t>
            </a:r>
          </a:p>
          <a:p>
            <a:pPr lvl="1"/>
            <a:r>
              <a:rPr lang="en-US" smtClean="0"/>
              <a:t>Learning the difficult task of truly “laying out” a problem-solving task</a:t>
            </a:r>
          </a:p>
          <a:p>
            <a:pPr lvl="1"/>
            <a:r>
              <a:rPr lang="en-US" smtClean="0"/>
              <a:t>Providing tools to make this process as easy (though it will never be “easy”) as possible.</a:t>
            </a:r>
          </a:p>
          <a:p>
            <a:r>
              <a:rPr lang="en-US" smtClean="0"/>
              <a:t>Your focus should be on problem-solving, and adding rigor/focus to your ability to do problem-solving.</a:t>
            </a:r>
            <a:endParaRPr lang="en-US"/>
          </a:p>
        </p:txBody>
      </p:sp>
    </p:spTree>
    <p:extLst>
      <p:ext uri="{BB962C8B-B14F-4D97-AF65-F5344CB8AC3E}">
        <p14:creationId xmlns:p14="http://schemas.microsoft.com/office/powerpoint/2010/main" val="6815302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Good Program (1)</a:t>
            </a:r>
            <a:endParaRPr lang="en-US" dirty="0"/>
          </a:p>
        </p:txBody>
      </p:sp>
      <p:sp>
        <p:nvSpPr>
          <p:cNvPr id="3" name="Content Placeholder 2"/>
          <p:cNvSpPr>
            <a:spLocks noGrp="1"/>
          </p:cNvSpPr>
          <p:nvPr>
            <p:ph type="body" idx="1"/>
          </p:nvPr>
        </p:nvSpPr>
        <p:spPr/>
        <p:txBody>
          <a:bodyPr/>
          <a:lstStyle/>
          <a:p>
            <a:pPr marL="0" indent="0">
              <a:buNone/>
            </a:pPr>
            <a:r>
              <a:rPr lang="en-US" dirty="0" smtClean="0"/>
              <a:t>What makes a good program?</a:t>
            </a:r>
          </a:p>
          <a:p>
            <a:r>
              <a:rPr lang="en-US" dirty="0"/>
              <a:t>A</a:t>
            </a:r>
            <a:r>
              <a:rPr lang="en-US" dirty="0" smtClean="0"/>
              <a:t> program is a reflection of the writer and their thoughts</a:t>
            </a:r>
          </a:p>
          <a:p>
            <a:r>
              <a:rPr lang="en-US" dirty="0" smtClean="0"/>
              <a:t>First, you must have some thoughts! The difficulty for most people is to figure out what has to be done, the problem solving, before writing a program</a:t>
            </a:r>
            <a:endParaRPr lang="en-US" dirty="0"/>
          </a:p>
        </p:txBody>
      </p:sp>
    </p:spTree>
    <p:extLst>
      <p:ext uri="{BB962C8B-B14F-4D97-AF65-F5344CB8AC3E}">
        <p14:creationId xmlns:p14="http://schemas.microsoft.com/office/powerpoint/2010/main" val="33051140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Rule 1</a:t>
            </a:r>
            <a:endParaRPr lang="en-US" dirty="0"/>
          </a:p>
        </p:txBody>
      </p:sp>
      <p:sp>
        <p:nvSpPr>
          <p:cNvPr id="3" name="Content Placeholder 2"/>
          <p:cNvSpPr>
            <a:spLocks noGrp="1"/>
          </p:cNvSpPr>
          <p:nvPr>
            <p:ph type="body" idx="1"/>
          </p:nvPr>
        </p:nvSpPr>
        <p:spPr/>
        <p:txBody>
          <a:bodyPr/>
          <a:lstStyle/>
          <a:p>
            <a:r>
              <a:rPr lang="en-US" smtClean="0"/>
              <a:t>Think before you program!</a:t>
            </a:r>
            <a:endParaRPr lang="en-US" dirty="0"/>
          </a:p>
        </p:txBody>
      </p:sp>
    </p:spTree>
    <p:extLst>
      <p:ext uri="{BB962C8B-B14F-4D97-AF65-F5344CB8AC3E}">
        <p14:creationId xmlns:p14="http://schemas.microsoft.com/office/powerpoint/2010/main" val="35258110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Good Program (2)</a:t>
            </a:r>
            <a:endParaRPr lang="en-US" dirty="0"/>
          </a:p>
        </p:txBody>
      </p:sp>
      <p:sp>
        <p:nvSpPr>
          <p:cNvPr id="3" name="Content Placeholder 2"/>
          <p:cNvSpPr>
            <a:spLocks noGrp="1"/>
          </p:cNvSpPr>
          <p:nvPr>
            <p:ph type="body" idx="1"/>
          </p:nvPr>
        </p:nvSpPr>
        <p:spPr/>
        <p:txBody>
          <a:bodyPr/>
          <a:lstStyle/>
          <a:p>
            <a:r>
              <a:rPr lang="en-US" smtClean="0"/>
              <a:t>It will be said repeatedly that the goal of a program is not to run, but to be read.</a:t>
            </a:r>
          </a:p>
          <a:p>
            <a:r>
              <a:rPr lang="en-US" smtClean="0"/>
              <a:t>A program communicates with other people as well. It stands as a document to be read, repaired and, yes, run</a:t>
            </a:r>
            <a:endParaRPr lang="en-US" dirty="0"/>
          </a:p>
        </p:txBody>
      </p:sp>
    </p:spTree>
    <p:extLst>
      <p:ext uri="{BB962C8B-B14F-4D97-AF65-F5344CB8AC3E}">
        <p14:creationId xmlns:p14="http://schemas.microsoft.com/office/powerpoint/2010/main" val="3603071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noChangeArrowheads="1"/>
          </p:cNvSpPr>
          <p:nvPr>
            <p:ph type="title"/>
          </p:nvPr>
        </p:nvSpPr>
        <p:spPr/>
        <p:txBody>
          <a:bodyPr/>
          <a:lstStyle/>
          <a:p>
            <a:r>
              <a:rPr lang="en-US" dirty="0" smtClean="0"/>
              <a:t>Definition</a:t>
            </a:r>
            <a:endParaRPr lang="en-US" dirty="0"/>
          </a:p>
        </p:txBody>
      </p:sp>
      <p:sp>
        <p:nvSpPr>
          <p:cNvPr id="20483" name="Content Placeholder 2"/>
          <p:cNvSpPr>
            <a:spLocks noGrp="1" noChangeArrowheads="1"/>
          </p:cNvSpPr>
          <p:nvPr>
            <p:ph type="body" idx="1"/>
          </p:nvPr>
        </p:nvSpPr>
        <p:spPr/>
        <p:txBody>
          <a:bodyPr/>
          <a:lstStyle/>
          <a:p>
            <a:r>
              <a:rPr lang="en-US" dirty="0" smtClean="0"/>
              <a:t>Computer science is a discipline that involves the understanding and design of computers and computational processes.</a:t>
            </a:r>
            <a:endParaRPr lang="en-US" dirty="0"/>
          </a:p>
        </p:txBody>
      </p:sp>
    </p:spTree>
    <p:extLst>
      <p:ext uri="{BB962C8B-B14F-4D97-AF65-F5344CB8AC3E}">
        <p14:creationId xmlns:p14="http://schemas.microsoft.com/office/powerpoint/2010/main" val="8383648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Rule 2</a:t>
            </a:r>
            <a:endParaRPr lang="en-US" dirty="0"/>
          </a:p>
        </p:txBody>
      </p:sp>
      <p:sp>
        <p:nvSpPr>
          <p:cNvPr id="3" name="Content Placeholder 2"/>
          <p:cNvSpPr>
            <a:spLocks noGrp="1"/>
          </p:cNvSpPr>
          <p:nvPr>
            <p:ph type="body" idx="1"/>
          </p:nvPr>
        </p:nvSpPr>
        <p:spPr/>
        <p:txBody>
          <a:bodyPr/>
          <a:lstStyle/>
          <a:p>
            <a:r>
              <a:rPr lang="en-US" smtClean="0"/>
              <a:t>A program is a human-readable essay on problem solving that also happens to execute on a computer.</a:t>
            </a:r>
            <a:endParaRPr lang="en-US" dirty="0"/>
          </a:p>
        </p:txBody>
      </p:sp>
    </p:spTree>
    <p:extLst>
      <p:ext uri="{BB962C8B-B14F-4D97-AF65-F5344CB8AC3E}">
        <p14:creationId xmlns:p14="http://schemas.microsoft.com/office/powerpoint/2010/main" val="4731566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0" name="Title 1"/>
          <p:cNvSpPr>
            <a:spLocks noGrp="1" noChangeArrowheads="1"/>
          </p:cNvSpPr>
          <p:nvPr>
            <p:ph type="title"/>
          </p:nvPr>
        </p:nvSpPr>
        <p:spPr/>
        <p:txBody>
          <a:bodyPr/>
          <a:lstStyle/>
          <a:p>
            <a:r>
              <a:rPr lang="en-US" dirty="0" smtClean="0"/>
              <a:t>Why Python?</a:t>
            </a:r>
            <a:endParaRPr lang="en-US" dirty="0"/>
          </a:p>
        </p:txBody>
      </p:sp>
      <p:sp>
        <p:nvSpPr>
          <p:cNvPr id="75781" name="Content Placeholder 2"/>
          <p:cNvSpPr>
            <a:spLocks noGrp="1" noChangeArrowheads="1"/>
          </p:cNvSpPr>
          <p:nvPr>
            <p:ph type="body" idx="1"/>
          </p:nvPr>
        </p:nvSpPr>
        <p:spPr/>
        <p:txBody>
          <a:bodyPr/>
          <a:lstStyle/>
          <a:p>
            <a:r>
              <a:rPr lang="en-US" dirty="0" smtClean="0"/>
              <a:t>This book utilizes the programming language known as Python.</a:t>
            </a:r>
          </a:p>
          <a:p>
            <a:r>
              <a:rPr lang="en-US" dirty="0" smtClean="0"/>
              <a:t>Why?</a:t>
            </a:r>
          </a:p>
        </p:txBody>
      </p:sp>
    </p:spTree>
    <p:extLst>
      <p:ext uri="{BB962C8B-B14F-4D97-AF65-F5344CB8AC3E}">
        <p14:creationId xmlns:p14="http://schemas.microsoft.com/office/powerpoint/2010/main" val="42026558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4" name="Title 1"/>
          <p:cNvSpPr>
            <a:spLocks noGrp="1" noChangeArrowheads="1"/>
          </p:cNvSpPr>
          <p:nvPr>
            <p:ph type="title"/>
          </p:nvPr>
        </p:nvSpPr>
        <p:spPr/>
        <p:txBody>
          <a:bodyPr/>
          <a:lstStyle/>
          <a:p>
            <a:r>
              <a:rPr lang="en-US" dirty="0" smtClean="0"/>
              <a:t>Why Python (1): Simpler</a:t>
            </a:r>
            <a:endParaRPr lang="en-US" dirty="0"/>
          </a:p>
        </p:txBody>
      </p:sp>
      <p:sp>
        <p:nvSpPr>
          <p:cNvPr id="76805" name="Content Placeholder 2"/>
          <p:cNvSpPr>
            <a:spLocks noGrp="1" noChangeArrowheads="1"/>
          </p:cNvSpPr>
          <p:nvPr>
            <p:ph type="body" idx="1"/>
          </p:nvPr>
        </p:nvSpPr>
        <p:spPr/>
        <p:txBody>
          <a:bodyPr/>
          <a:lstStyle/>
          <a:p>
            <a:r>
              <a:rPr lang="en-US" dirty="0" smtClean="0"/>
              <a:t>Python is a simpler language</a:t>
            </a:r>
          </a:p>
          <a:p>
            <a:r>
              <a:rPr lang="en-US" dirty="0" smtClean="0"/>
              <a:t>Simpler means:</a:t>
            </a:r>
          </a:p>
          <a:p>
            <a:pPr lvl="1"/>
            <a:r>
              <a:rPr lang="en-US" dirty="0" smtClean="0"/>
              <a:t>Fewer alternatives (one way to do it)</a:t>
            </a:r>
          </a:p>
          <a:p>
            <a:pPr lvl="1"/>
            <a:r>
              <a:rPr lang="en-US" dirty="0" smtClean="0"/>
              <a:t>Better alternatives (easier to accomplish common tasks)</a:t>
            </a:r>
          </a:p>
          <a:p>
            <a:r>
              <a:rPr lang="en-US" dirty="0" smtClean="0"/>
              <a:t>This allows us to focus less on the language and more on problem solving</a:t>
            </a:r>
            <a:endParaRPr lang="en-US" dirty="0"/>
          </a:p>
        </p:txBody>
      </p:sp>
    </p:spTree>
    <p:extLst>
      <p:ext uri="{BB962C8B-B14F-4D97-AF65-F5344CB8AC3E}">
        <p14:creationId xmlns:p14="http://schemas.microsoft.com/office/powerpoint/2010/main" val="31661105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Title 1"/>
          <p:cNvSpPr>
            <a:spLocks noGrp="1" noChangeArrowheads="1"/>
          </p:cNvSpPr>
          <p:nvPr>
            <p:ph type="title"/>
          </p:nvPr>
        </p:nvSpPr>
        <p:spPr/>
        <p:txBody>
          <a:bodyPr/>
          <a:lstStyle/>
          <a:p>
            <a:r>
              <a:rPr lang="en-US" dirty="0" smtClean="0"/>
              <a:t>Why Python (2): Best Practices</a:t>
            </a:r>
            <a:endParaRPr lang="en-US" dirty="0"/>
          </a:p>
        </p:txBody>
      </p:sp>
      <p:sp>
        <p:nvSpPr>
          <p:cNvPr id="77829" name="Content Placeholder 2"/>
          <p:cNvSpPr>
            <a:spLocks noGrp="1" noChangeArrowheads="1"/>
          </p:cNvSpPr>
          <p:nvPr>
            <p:ph type="body" idx="1"/>
          </p:nvPr>
        </p:nvSpPr>
        <p:spPr/>
        <p:txBody>
          <a:bodyPr/>
          <a:lstStyle/>
          <a:p>
            <a:r>
              <a:rPr lang="en-US" dirty="0" smtClean="0"/>
              <a:t>Many of the best parts of other languages are included in Python</a:t>
            </a:r>
          </a:p>
          <a:p>
            <a:pPr lvl="1"/>
            <a:r>
              <a:rPr lang="en-US" dirty="0" smtClean="0">
                <a:latin typeface="+mn-lt"/>
              </a:rPr>
              <a:t>Data structures (lists, dictionaries)</a:t>
            </a:r>
          </a:p>
          <a:p>
            <a:pPr lvl="1"/>
            <a:r>
              <a:rPr lang="en-US" dirty="0" smtClean="0">
                <a:latin typeface="+mn-lt"/>
              </a:rPr>
              <a:t>Control (iteration, exceptions)</a:t>
            </a:r>
          </a:p>
          <a:p>
            <a:pPr lvl="1"/>
            <a:r>
              <a:rPr lang="en-US" dirty="0" smtClean="0">
                <a:latin typeface="+mn-lt"/>
              </a:rPr>
              <a:t>Many packages for common tasks</a:t>
            </a:r>
          </a:p>
          <a:p>
            <a:r>
              <a:rPr lang="en-US" dirty="0" smtClean="0"/>
              <a:t>Python is often described as “batteries included”</a:t>
            </a:r>
          </a:p>
        </p:txBody>
      </p:sp>
    </p:spTree>
    <p:extLst>
      <p:ext uri="{BB962C8B-B14F-4D97-AF65-F5344CB8AC3E}">
        <p14:creationId xmlns:p14="http://schemas.microsoft.com/office/powerpoint/2010/main" val="34216894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Title 1"/>
          <p:cNvSpPr>
            <a:spLocks noGrp="1" noChangeArrowheads="1"/>
          </p:cNvSpPr>
          <p:nvPr>
            <p:ph type="title"/>
          </p:nvPr>
        </p:nvSpPr>
        <p:spPr/>
        <p:txBody>
          <a:bodyPr/>
          <a:lstStyle/>
          <a:p>
            <a:r>
              <a:rPr lang="en-US" dirty="0" smtClean="0"/>
              <a:t>Why Python (3): User base</a:t>
            </a:r>
            <a:endParaRPr lang="en-US" dirty="0"/>
          </a:p>
        </p:txBody>
      </p:sp>
      <p:sp>
        <p:nvSpPr>
          <p:cNvPr id="78853" name="Content Placeholder 2"/>
          <p:cNvSpPr>
            <a:spLocks noGrp="1" noChangeArrowheads="1"/>
          </p:cNvSpPr>
          <p:nvPr>
            <p:ph type="body" idx="1"/>
          </p:nvPr>
        </p:nvSpPr>
        <p:spPr/>
        <p:txBody>
          <a:bodyPr/>
          <a:lstStyle/>
          <a:p>
            <a:r>
              <a:rPr lang="en-US" dirty="0" smtClean="0"/>
              <a:t>While we want to (and will) teach the fundamentals of computer science, we want what you learn to be useful</a:t>
            </a:r>
          </a:p>
          <a:p>
            <a:r>
              <a:rPr lang="en-US" dirty="0" smtClean="0"/>
              <a:t>Python is Open Source:</a:t>
            </a:r>
          </a:p>
          <a:p>
            <a:pPr lvl="1"/>
            <a:r>
              <a:rPr lang="en-US" dirty="0" smtClean="0"/>
              <a:t>Freely available </a:t>
            </a:r>
          </a:p>
          <a:p>
            <a:pPr lvl="1"/>
            <a:r>
              <a:rPr lang="en-US" dirty="0" smtClean="0"/>
              <a:t>Large user base constantly contributing</a:t>
            </a:r>
          </a:p>
          <a:p>
            <a:pPr lvl="1"/>
            <a:r>
              <a:rPr lang="en-US" dirty="0" smtClean="0"/>
              <a:t>New packages available to meet changing needs</a:t>
            </a:r>
            <a:endParaRPr lang="en-US" dirty="0"/>
          </a:p>
        </p:txBody>
      </p:sp>
    </p:spTree>
    <p:extLst>
      <p:ext uri="{BB962C8B-B14F-4D97-AF65-F5344CB8AC3E}">
        <p14:creationId xmlns:p14="http://schemas.microsoft.com/office/powerpoint/2010/main" val="351683260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6" name="Title 1"/>
          <p:cNvSpPr>
            <a:spLocks noGrp="1" noChangeArrowheads="1"/>
          </p:cNvSpPr>
          <p:nvPr>
            <p:ph type="title"/>
          </p:nvPr>
        </p:nvSpPr>
        <p:spPr/>
        <p:txBody>
          <a:bodyPr/>
          <a:lstStyle/>
          <a:p>
            <a:r>
              <a:rPr lang="en-US" smtClean="0"/>
              <a:t>Why Python (4): Useful </a:t>
            </a:r>
            <a:endParaRPr lang="en-US"/>
          </a:p>
        </p:txBody>
      </p:sp>
      <p:sp>
        <p:nvSpPr>
          <p:cNvPr id="79877" name="Content Placeholder 2"/>
          <p:cNvSpPr>
            <a:spLocks noGrp="1" noChangeArrowheads="1"/>
          </p:cNvSpPr>
          <p:nvPr>
            <p:ph type="body" idx="1"/>
          </p:nvPr>
        </p:nvSpPr>
        <p:spPr/>
        <p:txBody>
          <a:bodyPr/>
          <a:lstStyle/>
          <a:p>
            <a:r>
              <a:rPr lang="en-US" smtClean="0"/>
              <a:t>As a result, Python is more generally useful for getting work done.</a:t>
            </a:r>
          </a:p>
          <a:p>
            <a:r>
              <a:rPr lang="en-US" smtClean="0"/>
              <a:t>One course in Python makes you a capable (though not expert) programmer</a:t>
            </a:r>
          </a:p>
          <a:p>
            <a:r>
              <a:rPr lang="en-US" smtClean="0"/>
              <a:t>Can use available packages and your new skill to solve problems.</a:t>
            </a:r>
            <a:endParaRPr lang="en-US" dirty="0" smtClean="0"/>
          </a:p>
        </p:txBody>
      </p:sp>
    </p:spTree>
    <p:extLst>
      <p:ext uri="{BB962C8B-B14F-4D97-AF65-F5344CB8AC3E}">
        <p14:creationId xmlns:p14="http://schemas.microsoft.com/office/powerpoint/2010/main" val="74545976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r>
              <a:rPr lang="en-US" smtClean="0"/>
              <a:t>Computational Thinking</a:t>
            </a:r>
            <a:endParaRPr lang="en-US" dirty="0" smtClean="0"/>
          </a:p>
        </p:txBody>
      </p:sp>
      <p:sp>
        <p:nvSpPr>
          <p:cNvPr id="80899" name="Content Placeholder 2"/>
          <p:cNvSpPr>
            <a:spLocks noGrp="1"/>
          </p:cNvSpPr>
          <p:nvPr>
            <p:ph type="body" idx="1"/>
          </p:nvPr>
        </p:nvSpPr>
        <p:spPr/>
        <p:txBody>
          <a:bodyPr/>
          <a:lstStyle/>
          <a:p>
            <a:r>
              <a:rPr lang="en-US" dirty="0" smtClean="0"/>
              <a:t>Having finished this course, we want you to have the following thought in your subsequent college career.</a:t>
            </a:r>
          </a:p>
          <a:p>
            <a:r>
              <a:rPr lang="en-US" dirty="0" smtClean="0"/>
              <a:t>“Hey, I’ll just write a program for that”. For us, that is “computational thinking”</a:t>
            </a:r>
          </a:p>
          <a:p>
            <a:r>
              <a:rPr lang="en-US" dirty="0" smtClean="0"/>
              <a:t>Python allows this to happen more readily.</a:t>
            </a:r>
          </a:p>
        </p:txBody>
      </p:sp>
    </p:spTree>
    <p:extLst>
      <p:ext uri="{BB962C8B-B14F-4D97-AF65-F5344CB8AC3E}">
        <p14:creationId xmlns:p14="http://schemas.microsoft.com/office/powerpoint/2010/main" val="313575167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Python the Best </a:t>
            </a:r>
            <a:r>
              <a:rPr lang="en-US" dirty="0"/>
              <a:t>L</a:t>
            </a:r>
            <a:r>
              <a:rPr lang="en-US" dirty="0" smtClean="0"/>
              <a:t>anguage?</a:t>
            </a:r>
            <a:endParaRPr lang="en-US" dirty="0"/>
          </a:p>
        </p:txBody>
      </p:sp>
      <p:sp>
        <p:nvSpPr>
          <p:cNvPr id="3" name="Content Placeholder 2"/>
          <p:cNvSpPr>
            <a:spLocks noGrp="1"/>
          </p:cNvSpPr>
          <p:nvPr>
            <p:ph type="body" idx="1"/>
          </p:nvPr>
        </p:nvSpPr>
        <p:spPr/>
        <p:txBody>
          <a:bodyPr/>
          <a:lstStyle/>
          <a:p>
            <a:r>
              <a:rPr lang="en-US" smtClean="0"/>
              <a:t>The answer is no. This is because there is no best language. </a:t>
            </a:r>
          </a:p>
          <a:p>
            <a:r>
              <a:rPr lang="en-US" smtClean="0"/>
              <a:t>Computer languages, like tools, are suited for different tasks (what’s the best shovel? Depends on what you are doing).</a:t>
            </a:r>
          </a:p>
          <a:p>
            <a:r>
              <a:rPr lang="en-US" smtClean="0"/>
              <a:t>For introductory students, we think Python is a very good language.</a:t>
            </a:r>
            <a:endParaRPr lang="en-US" dirty="0"/>
          </a:p>
        </p:txBody>
      </p:sp>
    </p:spTree>
    <p:extLst>
      <p:ext uri="{BB962C8B-B14F-4D97-AF65-F5344CB8AC3E}">
        <p14:creationId xmlns:p14="http://schemas.microsoft.com/office/powerpoint/2010/main" val="393561916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What is a Computer?</a:t>
            </a:r>
            <a:endParaRPr lang="en-US" dirty="0"/>
          </a:p>
        </p:txBody>
      </p:sp>
    </p:spTree>
    <p:extLst>
      <p:ext uri="{BB962C8B-B14F-4D97-AF65-F5344CB8AC3E}">
        <p14:creationId xmlns:p14="http://schemas.microsoft.com/office/powerpoint/2010/main" val="50695604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noChangeArrowheads="1"/>
          </p:cNvSpPr>
          <p:nvPr>
            <p:ph type="title"/>
          </p:nvPr>
        </p:nvSpPr>
        <p:spPr/>
        <p:txBody>
          <a:bodyPr/>
          <a:lstStyle/>
          <a:p>
            <a:r>
              <a:rPr lang="en-US" dirty="0" smtClean="0"/>
              <a:t>Computer as a Toaster </a:t>
            </a:r>
            <a:endParaRPr lang="en-US" dirty="0"/>
          </a:p>
        </p:txBody>
      </p:sp>
      <p:sp>
        <p:nvSpPr>
          <p:cNvPr id="33795" name="Content Placeholder 2"/>
          <p:cNvSpPr>
            <a:spLocks noGrp="1" noChangeArrowheads="1"/>
          </p:cNvSpPr>
          <p:nvPr>
            <p:ph type="body" idx="1"/>
          </p:nvPr>
        </p:nvSpPr>
        <p:spPr/>
        <p:txBody>
          <a:bodyPr/>
          <a:lstStyle/>
          <a:p>
            <a:r>
              <a:rPr lang="en-US" dirty="0" smtClean="0"/>
              <a:t>50 years ago when computers came into common existence, they were expensive, rare items used for research.</a:t>
            </a:r>
          </a:p>
          <a:p>
            <a:r>
              <a:rPr lang="en-US" dirty="0" smtClean="0"/>
              <a:t>Today they are as common as a toaster (likely more common, do you own a toaster?)</a:t>
            </a:r>
          </a:p>
          <a:p>
            <a:r>
              <a:rPr lang="en-US" dirty="0" smtClean="0"/>
              <a:t>Good to know a little bit about your toaster</a:t>
            </a:r>
            <a:endParaRPr lang="en-US" dirty="0"/>
          </a:p>
        </p:txBody>
      </p:sp>
    </p:spTree>
    <p:extLst>
      <p:ext uri="{BB962C8B-B14F-4D97-AF65-F5344CB8AC3E}">
        <p14:creationId xmlns:p14="http://schemas.microsoft.com/office/powerpoint/2010/main" val="5206041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noChangeArrowheads="1"/>
          </p:cNvSpPr>
          <p:nvPr>
            <p:ph type="title"/>
          </p:nvPr>
        </p:nvSpPr>
        <p:spPr/>
        <p:txBody>
          <a:bodyPr/>
          <a:lstStyle/>
          <a:p>
            <a:r>
              <a:rPr lang="en-US" dirty="0"/>
              <a:t>A Well-Educated Computer Scientist Should Be Able To...</a:t>
            </a:r>
          </a:p>
        </p:txBody>
      </p:sp>
      <p:sp>
        <p:nvSpPr>
          <p:cNvPr id="22531" name="Content Placeholder 2"/>
          <p:cNvSpPr>
            <a:spLocks noGrp="1" noChangeArrowheads="1"/>
          </p:cNvSpPr>
          <p:nvPr>
            <p:ph type="body" idx="1"/>
          </p:nvPr>
        </p:nvSpPr>
        <p:spPr/>
        <p:txBody>
          <a:bodyPr/>
          <a:lstStyle/>
          <a:p>
            <a:r>
              <a:rPr lang="en-US" dirty="0" smtClean="0"/>
              <a:t>Apply the fundamental concepts and techniques of</a:t>
            </a:r>
          </a:p>
          <a:p>
            <a:pPr lvl="1"/>
            <a:r>
              <a:rPr lang="en-US" dirty="0"/>
              <a:t>C</a:t>
            </a:r>
            <a:r>
              <a:rPr lang="en-US" dirty="0" smtClean="0"/>
              <a:t>omputation,</a:t>
            </a:r>
          </a:p>
          <a:p>
            <a:pPr lvl="1"/>
            <a:r>
              <a:rPr lang="en-US" dirty="0"/>
              <a:t>A</a:t>
            </a:r>
            <a:r>
              <a:rPr lang="en-US" dirty="0" smtClean="0"/>
              <a:t>lgorithms, and</a:t>
            </a:r>
          </a:p>
          <a:p>
            <a:pPr lvl="1"/>
            <a:r>
              <a:rPr lang="en-US" dirty="0"/>
              <a:t>C</a:t>
            </a:r>
            <a:r>
              <a:rPr lang="en-US" dirty="0" smtClean="0"/>
              <a:t>omputer design</a:t>
            </a:r>
          </a:p>
          <a:p>
            <a:r>
              <a:rPr lang="en-US" dirty="0"/>
              <a:t>T</a:t>
            </a:r>
            <a:r>
              <a:rPr lang="en-US" dirty="0" smtClean="0"/>
              <a:t>o a specific problem</a:t>
            </a:r>
            <a:endParaRPr lang="en-US" dirty="0"/>
          </a:p>
        </p:txBody>
      </p:sp>
    </p:spTree>
    <p:extLst>
      <p:ext uri="{BB962C8B-B14F-4D97-AF65-F5344CB8AC3E}">
        <p14:creationId xmlns:p14="http://schemas.microsoft.com/office/powerpoint/2010/main" val="146764688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Computers do Computation</a:t>
            </a:r>
            <a:endParaRPr lang="en-US" dirty="0"/>
          </a:p>
        </p:txBody>
      </p:sp>
      <p:sp>
        <p:nvSpPr>
          <p:cNvPr id="3" name="Content Placeholder 2"/>
          <p:cNvSpPr>
            <a:spLocks noGrp="1"/>
          </p:cNvSpPr>
          <p:nvPr>
            <p:ph type="body" idx="1"/>
          </p:nvPr>
        </p:nvSpPr>
        <p:spPr/>
        <p:txBody>
          <a:bodyPr/>
          <a:lstStyle/>
          <a:p>
            <a:r>
              <a:rPr lang="en-US" smtClean="0"/>
              <a:t>Kind of obvious, but a computer is something that does computation.</a:t>
            </a:r>
          </a:p>
          <a:p>
            <a:r>
              <a:rPr lang="en-US" smtClean="0"/>
              <a:t>What’s interesting is what counts as computation</a:t>
            </a:r>
            <a:endParaRPr lang="en-US" dirty="0"/>
          </a:p>
        </p:txBody>
      </p:sp>
    </p:spTree>
    <p:extLst>
      <p:ext uri="{BB962C8B-B14F-4D97-AF65-F5344CB8AC3E}">
        <p14:creationId xmlns:p14="http://schemas.microsoft.com/office/powerpoint/2010/main" val="427174100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Human Brain</a:t>
            </a:r>
            <a:endParaRPr lang="en-US" dirty="0"/>
          </a:p>
        </p:txBody>
      </p:sp>
      <p:sp>
        <p:nvSpPr>
          <p:cNvPr id="3" name="Content Placeholder 2"/>
          <p:cNvSpPr>
            <a:spLocks noGrp="1"/>
          </p:cNvSpPr>
          <p:nvPr>
            <p:ph type="body" idx="1"/>
          </p:nvPr>
        </p:nvSpPr>
        <p:spPr/>
        <p:txBody>
          <a:bodyPr/>
          <a:lstStyle/>
          <a:p>
            <a:r>
              <a:rPr lang="en-US" dirty="0" smtClean="0"/>
              <a:t>In the 1960’s, when computers were becoming more prevalent, they were commonly called “electronic brains”</a:t>
            </a:r>
          </a:p>
          <a:p>
            <a:r>
              <a:rPr lang="en-US" dirty="0" smtClean="0"/>
              <a:t>However, the brain as a computer as very little in common with the modern computer (except that they both do computation).</a:t>
            </a:r>
            <a:endParaRPr lang="en-US" dirty="0"/>
          </a:p>
        </p:txBody>
      </p:sp>
    </p:spTree>
    <p:extLst>
      <p:ext uri="{BB962C8B-B14F-4D97-AF65-F5344CB8AC3E}">
        <p14:creationId xmlns:p14="http://schemas.microsoft.com/office/powerpoint/2010/main" val="367510937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Neuron </a:t>
            </a:r>
            <a:r>
              <a:rPr lang="en-US" sz="2000" b="0" dirty="0" smtClean="0"/>
              <a:t>(1 of 2)</a:t>
            </a:r>
            <a:endParaRPr lang="en-US" sz="2000" b="0" dirty="0"/>
          </a:p>
        </p:txBody>
      </p:sp>
      <p:sp>
        <p:nvSpPr>
          <p:cNvPr id="3" name="Content Placeholder 2"/>
          <p:cNvSpPr>
            <a:spLocks noGrp="1"/>
          </p:cNvSpPr>
          <p:nvPr>
            <p:ph type="body" idx="1"/>
          </p:nvPr>
        </p:nvSpPr>
        <p:spPr/>
        <p:txBody>
          <a:bodyPr/>
          <a:lstStyle/>
          <a:p>
            <a:r>
              <a:rPr lang="en-US" smtClean="0"/>
              <a:t>The human brain consists of on the order of 100 billion (1011) small cells called neurons</a:t>
            </a:r>
          </a:p>
          <a:p>
            <a:r>
              <a:rPr lang="en-US" smtClean="0"/>
              <a:t>Neurons have a simple task, to act as a kind of switch</a:t>
            </a:r>
            <a:endParaRPr lang="en-US" dirty="0"/>
          </a:p>
        </p:txBody>
      </p:sp>
    </p:spTree>
    <p:extLst>
      <p:ext uri="{BB962C8B-B14F-4D97-AF65-F5344CB8AC3E}">
        <p14:creationId xmlns:p14="http://schemas.microsoft.com/office/powerpoint/2010/main" val="74130864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lstStyle/>
          <a:p>
            <a:r>
              <a:rPr lang="en-US" dirty="0"/>
              <a:t>Neuron </a:t>
            </a:r>
            <a:r>
              <a:rPr lang="en-US" sz="2000" b="0" dirty="0" smtClean="0"/>
              <a:t>(2 </a:t>
            </a:r>
            <a:r>
              <a:rPr lang="en-US" sz="2000" b="0" dirty="0"/>
              <a:t>of 2)</a:t>
            </a:r>
            <a:endParaRPr lang="en-US" sz="2000" dirty="0"/>
          </a:p>
        </p:txBody>
      </p:sp>
      <p:pic>
        <p:nvPicPr>
          <p:cNvPr id="2" name="Picture 2" descr="An annotated neuron. The neuron has branches that extend outward in tree formation. These branches are dendrites. A nucleus appears at the base of the extensions. The area around the nucleus comprises of cell body. A stem, the axon, attaches to a grouping of Schwann’s cells, which are connected and covered by Myelin sheath. The points at which the cells connect are nodes of Ranvier. At the end of the last cell in the sequence of Schwann’s cells is another axon, which branches to axon terminals."/>
          <p:cNvPicPr>
            <a:picLocks noChangeAspect="1"/>
          </p:cNvPicPr>
          <p:nvPr/>
        </p:nvPicPr>
        <p:blipFill rotWithShape="1">
          <a:blip r:embed="rId2"/>
          <a:srcRect t="7476" b="12238"/>
          <a:stretch/>
        </p:blipFill>
        <p:spPr>
          <a:xfrm>
            <a:off x="457200" y="1711238"/>
            <a:ext cx="8229600" cy="3670664"/>
          </a:xfrm>
          <a:prstGeom prst="rect">
            <a:avLst/>
          </a:prstGeom>
        </p:spPr>
      </p:pic>
      <p:sp>
        <p:nvSpPr>
          <p:cNvPr id="12" name="Text Placeholder 3"/>
          <p:cNvSpPr>
            <a:spLocks noGrp="1"/>
          </p:cNvSpPr>
          <p:nvPr>
            <p:ph type="body" sz="quarter" idx="10"/>
          </p:nvPr>
        </p:nvSpPr>
        <p:spPr/>
        <p:txBody>
          <a:bodyPr/>
          <a:lstStyle/>
          <a:p>
            <a:r>
              <a:rPr lang="en-US" sz="1600" b="1" dirty="0" smtClean="0"/>
              <a:t>Figure 0.3 </a:t>
            </a:r>
            <a:r>
              <a:rPr lang="en-US" sz="1600" dirty="0" smtClean="0"/>
              <a:t>An annotated neuron. [S</a:t>
            </a:r>
            <a:r>
              <a:rPr lang="en-US" sz="100" dirty="0" smtClean="0"/>
              <a:t> </a:t>
            </a:r>
            <a:r>
              <a:rPr lang="en-US" sz="1600" dirty="0" smtClean="0"/>
              <a:t>E</a:t>
            </a:r>
            <a:r>
              <a:rPr lang="en-US" sz="100" dirty="0" smtClean="0"/>
              <a:t> </a:t>
            </a:r>
            <a:r>
              <a:rPr lang="en-US" sz="1600" dirty="0" err="1" smtClean="0"/>
              <a:t>E</a:t>
            </a:r>
            <a:r>
              <a:rPr lang="en-US" sz="100" dirty="0" smtClean="0"/>
              <a:t> </a:t>
            </a:r>
            <a:r>
              <a:rPr lang="en-US" sz="1600" dirty="0" smtClean="0"/>
              <a:t>R Training Modules, U.S. National Institutes of Health, National Cancer Institute].</a:t>
            </a:r>
            <a:endParaRPr lang="en-US" sz="1600" dirty="0"/>
          </a:p>
        </p:txBody>
      </p:sp>
    </p:spTree>
    <p:extLst>
      <p:ext uri="{BB962C8B-B14F-4D97-AF65-F5344CB8AC3E}">
        <p14:creationId xmlns:p14="http://schemas.microsoft.com/office/powerpoint/2010/main" val="42812465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Transmission of signal</a:t>
            </a:r>
            <a:endParaRPr lang="en-US" dirty="0"/>
          </a:p>
        </p:txBody>
      </p:sp>
      <p:sp>
        <p:nvSpPr>
          <p:cNvPr id="3" name="Content Placeholder 2"/>
          <p:cNvSpPr>
            <a:spLocks noGrp="1"/>
          </p:cNvSpPr>
          <p:nvPr>
            <p:ph type="body" idx="1"/>
          </p:nvPr>
        </p:nvSpPr>
        <p:spPr/>
        <p:txBody>
          <a:bodyPr/>
          <a:lstStyle/>
          <a:p>
            <a:r>
              <a:rPr lang="en-US" smtClean="0"/>
              <a:t>A neuron “fires”, sends a signal, when enough chemical transmitters accumulate at its dendrites.</a:t>
            </a:r>
          </a:p>
          <a:p>
            <a:r>
              <a:rPr lang="en-US" smtClean="0"/>
              <a:t>When it fires, the signal, as a chemical/electrical impluse moves down the axon</a:t>
            </a:r>
          </a:p>
          <a:p>
            <a:r>
              <a:rPr lang="en-US" smtClean="0"/>
              <a:t>When the signal reaches the terminals, more chemical transmitters are released to other neurons.</a:t>
            </a:r>
            <a:endParaRPr lang="en-US" dirty="0"/>
          </a:p>
        </p:txBody>
      </p:sp>
    </p:spTree>
    <p:extLst>
      <p:ext uri="{BB962C8B-B14F-4D97-AF65-F5344CB8AC3E}">
        <p14:creationId xmlns:p14="http://schemas.microsoft.com/office/powerpoint/2010/main" val="387619650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Interesting Facts</a:t>
            </a:r>
            <a:endParaRPr lang="en-US" dirty="0"/>
          </a:p>
        </p:txBody>
      </p:sp>
      <p:sp>
        <p:nvSpPr>
          <p:cNvPr id="3" name="Content Placeholder 2"/>
          <p:cNvSpPr>
            <a:spLocks noGrp="1"/>
          </p:cNvSpPr>
          <p:nvPr>
            <p:ph type="body" idx="1"/>
          </p:nvPr>
        </p:nvSpPr>
        <p:spPr/>
        <p:txBody>
          <a:bodyPr/>
          <a:lstStyle/>
          <a:p>
            <a:r>
              <a:rPr lang="en-US" dirty="0" smtClean="0"/>
              <a:t>Signal transmission is very slow</a:t>
            </a:r>
          </a:p>
          <a:p>
            <a:pPr lvl="1"/>
            <a:r>
              <a:rPr lang="en-US" dirty="0" smtClean="0"/>
              <a:t>Millions times slower than a computer</a:t>
            </a:r>
          </a:p>
          <a:p>
            <a:r>
              <a:rPr lang="en-US" dirty="0" smtClean="0"/>
              <a:t>Neuron’s require recovery time before they can fire again.</a:t>
            </a:r>
          </a:p>
          <a:p>
            <a:r>
              <a:rPr lang="en-US" dirty="0" smtClean="0"/>
              <a:t>What causes a firing depends on the number of signals it receives at its dendrites and how fast they arrive.</a:t>
            </a:r>
          </a:p>
          <a:p>
            <a:pPr lvl="1"/>
            <a:r>
              <a:rPr lang="en-US" dirty="0" smtClean="0"/>
              <a:t>That is, it depends on the number of connections.</a:t>
            </a:r>
            <a:endParaRPr lang="en-US" dirty="0"/>
          </a:p>
        </p:txBody>
      </p:sp>
    </p:spTree>
    <p:extLst>
      <p:ext uri="{BB962C8B-B14F-4D97-AF65-F5344CB8AC3E}">
        <p14:creationId xmlns:p14="http://schemas.microsoft.com/office/powerpoint/2010/main" val="334190515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Evolution as Computation</a:t>
            </a:r>
            <a:endParaRPr lang="en-US" dirty="0"/>
          </a:p>
        </p:txBody>
      </p:sp>
      <p:sp>
        <p:nvSpPr>
          <p:cNvPr id="3" name="Content Placeholder 2"/>
          <p:cNvSpPr>
            <a:spLocks noGrp="1"/>
          </p:cNvSpPr>
          <p:nvPr>
            <p:ph type="body" idx="1"/>
          </p:nvPr>
        </p:nvSpPr>
        <p:spPr/>
        <p:txBody>
          <a:bodyPr/>
          <a:lstStyle/>
          <a:p>
            <a:r>
              <a:rPr lang="en-US" smtClean="0"/>
              <a:t>There is an entire field devoted to the use of the principles of Darwin and Mendel to solve a problem: evolutionary computation</a:t>
            </a:r>
          </a:p>
          <a:p>
            <a:r>
              <a:rPr lang="en-US" smtClean="0"/>
              <a:t>Evolution focuses on solving a problem by generating solutions (i.e. organisms) that adapt to the present environment</a:t>
            </a:r>
            <a:endParaRPr lang="en-US" dirty="0"/>
          </a:p>
        </p:txBody>
      </p:sp>
    </p:spTree>
    <p:extLst>
      <p:ext uri="{BB962C8B-B14F-4D97-AF65-F5344CB8AC3E}">
        <p14:creationId xmlns:p14="http://schemas.microsoft.com/office/powerpoint/2010/main" val="12790422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p:txBody>
          <a:bodyPr/>
          <a:lstStyle/>
          <a:p>
            <a:r>
              <a:rPr lang="en-US" dirty="0"/>
              <a:t>Evolutionary Computation</a:t>
            </a:r>
          </a:p>
        </p:txBody>
      </p:sp>
      <p:pic>
        <p:nvPicPr>
          <p:cNvPr id="2" name="Picture 2" descr="A genetic algorithm shows 10 rows of squares inside horizontal rectangles. Each rectangle contains 6 squares. The first 4 rows of the square appear inside horizontal rectangles. Each rectangle appears stacked vertically on top of each other. This first group labeled Population of Solutions. From the right side of the Population of Solutions an arrow points to the right labeled Evaluation f left parentheses x right parentheses to 4 more rows of squares inside horizontal rectangles. After the arrow, Evaluation, another arrow points to the right to a second group of horizontal rectangles with squares. The second group of squares labeled Crossover reproduction. The crossover reproduction shows two rows of rectangles in two columns. Between the rows, two arrows intersect. One arrow points diagonal down right and the other arrow points diagonal down left. Below the last row, an arrow points down to the last group of rectangles and squares labeled mutation. Mutation shows two horizontal rectangles side by side with an arrow that point to the right between both rectangles. From left side of left rectangle an arrow points diagonal up left labeled Cycle until good enough. He Cycle arrow points back to Population of solutions. "/>
          <p:cNvPicPr>
            <a:picLocks noChangeAspect="1"/>
          </p:cNvPicPr>
          <p:nvPr/>
        </p:nvPicPr>
        <p:blipFill rotWithShape="1">
          <a:blip r:embed="rId2"/>
          <a:srcRect b="11056"/>
          <a:stretch/>
        </p:blipFill>
        <p:spPr>
          <a:xfrm>
            <a:off x="457200" y="1891651"/>
            <a:ext cx="8125097" cy="3253227"/>
          </a:xfrm>
          <a:prstGeom prst="rect">
            <a:avLst/>
          </a:prstGeom>
        </p:spPr>
      </p:pic>
      <p:sp>
        <p:nvSpPr>
          <p:cNvPr id="3" name="Text Placeholder 2"/>
          <p:cNvSpPr>
            <a:spLocks noGrp="1"/>
          </p:cNvSpPr>
          <p:nvPr>
            <p:ph type="body" sz="quarter" idx="10"/>
          </p:nvPr>
        </p:nvSpPr>
        <p:spPr/>
        <p:txBody>
          <a:bodyPr/>
          <a:lstStyle/>
          <a:p>
            <a:r>
              <a:rPr lang="en-US" b="1" dirty="0" smtClean="0"/>
              <a:t>Figure 0.4 </a:t>
            </a:r>
            <a:r>
              <a:rPr lang="en-US" dirty="0" smtClean="0"/>
              <a:t>A genetic algorithm.</a:t>
            </a:r>
            <a:endParaRPr lang="en-US" dirty="0"/>
          </a:p>
        </p:txBody>
      </p:sp>
    </p:spTree>
    <p:extLst>
      <p:ext uri="{BB962C8B-B14F-4D97-AF65-F5344CB8AC3E}">
        <p14:creationId xmlns:p14="http://schemas.microsoft.com/office/powerpoint/2010/main" val="13074305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Facts</a:t>
            </a:r>
            <a:endParaRPr lang="en-US" dirty="0"/>
          </a:p>
        </p:txBody>
      </p:sp>
      <p:sp>
        <p:nvSpPr>
          <p:cNvPr id="4" name="Content Placeholder 3"/>
          <p:cNvSpPr>
            <a:spLocks noGrp="1"/>
          </p:cNvSpPr>
          <p:nvPr>
            <p:ph type="body" idx="1"/>
          </p:nvPr>
        </p:nvSpPr>
        <p:spPr/>
        <p:txBody>
          <a:bodyPr/>
          <a:lstStyle/>
          <a:p>
            <a:r>
              <a:rPr lang="en-US" dirty="0" smtClean="0"/>
              <a:t>maintains a population of solutions</a:t>
            </a:r>
          </a:p>
          <a:p>
            <a:pPr lvl="1"/>
            <a:r>
              <a:rPr lang="en-US" dirty="0" smtClean="0"/>
              <a:t>Solutions are an encoding of the problem</a:t>
            </a:r>
          </a:p>
          <a:p>
            <a:r>
              <a:rPr lang="en-US" dirty="0" smtClean="0"/>
              <a:t>Each solution is evaluated</a:t>
            </a:r>
          </a:p>
          <a:p>
            <a:r>
              <a:rPr lang="en-US" dirty="0" smtClean="0"/>
              <a:t>Good solutions tend to be used to create new solutions, variations on themselves</a:t>
            </a:r>
          </a:p>
          <a:p>
            <a:r>
              <a:rPr lang="en-US" dirty="0" smtClean="0"/>
              <a:t>Over time, the population contains better and better solutions</a:t>
            </a:r>
            <a:endParaRPr lang="en-US" dirty="0"/>
          </a:p>
        </p:txBody>
      </p:sp>
    </p:spTree>
    <p:extLst>
      <p:ext uri="{BB962C8B-B14F-4D97-AF65-F5344CB8AC3E}">
        <p14:creationId xmlns:p14="http://schemas.microsoft.com/office/powerpoint/2010/main" val="36020686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People!</a:t>
            </a:r>
            <a:endParaRPr lang="en-US" dirty="0"/>
          </a:p>
        </p:txBody>
      </p:sp>
      <p:sp>
        <p:nvSpPr>
          <p:cNvPr id="3" name="Content Placeholder 2"/>
          <p:cNvSpPr>
            <a:spLocks noGrp="1"/>
          </p:cNvSpPr>
          <p:nvPr>
            <p:ph type="body" idx="1"/>
          </p:nvPr>
        </p:nvSpPr>
        <p:spPr>
          <a:xfrm>
            <a:off x="457199" y="1678578"/>
            <a:ext cx="4519749" cy="2919549"/>
          </a:xfrm>
        </p:spPr>
        <p:txBody>
          <a:bodyPr/>
          <a:lstStyle/>
          <a:p>
            <a:r>
              <a:rPr lang="en-US" dirty="0" smtClean="0"/>
              <a:t>Computers used to refer to people</a:t>
            </a:r>
          </a:p>
          <a:p>
            <a:r>
              <a:rPr lang="en-US" dirty="0" smtClean="0"/>
              <a:t>In W</a:t>
            </a:r>
            <a:r>
              <a:rPr lang="en-US" sz="100" dirty="0" smtClean="0"/>
              <a:t> </a:t>
            </a:r>
            <a:r>
              <a:rPr lang="en-US" dirty="0" err="1" smtClean="0"/>
              <a:t>W</a:t>
            </a:r>
            <a:r>
              <a:rPr lang="en-US" sz="100" dirty="0" smtClean="0"/>
              <a:t> </a:t>
            </a:r>
            <a:r>
              <a:rPr lang="en-US" dirty="0" smtClean="0"/>
              <a:t>I</a:t>
            </a:r>
            <a:r>
              <a:rPr lang="en-US" sz="100" dirty="0" smtClean="0"/>
              <a:t> </a:t>
            </a:r>
            <a:r>
              <a:rPr lang="en-US" dirty="0" smtClean="0"/>
              <a:t>I, computers were people who did difficult calculations by hand, for things like ballistic tables.</a:t>
            </a:r>
          </a:p>
        </p:txBody>
      </p:sp>
      <p:pic>
        <p:nvPicPr>
          <p:cNvPr id="4" name="Picture 3" descr="6 people work at desks to perform calculations. "/>
          <p:cNvPicPr>
            <a:picLocks noChangeAspect="1" noChangeArrowheads="1"/>
          </p:cNvPicPr>
          <p:nvPr/>
        </p:nvPicPr>
        <p:blipFill>
          <a:blip r:embed="rId2"/>
          <a:srcRect/>
          <a:stretch>
            <a:fillRect/>
          </a:stretch>
        </p:blipFill>
        <p:spPr bwMode="auto">
          <a:xfrm>
            <a:off x="5081450" y="1775834"/>
            <a:ext cx="3605349" cy="3231849"/>
          </a:xfrm>
          <a:prstGeom prst="rect">
            <a:avLst/>
          </a:prstGeom>
          <a:noFill/>
          <a:ln w="9525">
            <a:noFill/>
            <a:miter lim="800000"/>
            <a:headEnd/>
            <a:tailEnd/>
          </a:ln>
          <a:effectLst/>
        </p:spPr>
      </p:pic>
    </p:spTree>
    <p:extLst>
      <p:ext uri="{BB962C8B-B14F-4D97-AF65-F5344CB8AC3E}">
        <p14:creationId xmlns:p14="http://schemas.microsoft.com/office/powerpoint/2010/main" val="40286169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noChangeArrowheads="1"/>
          </p:cNvSpPr>
          <p:nvPr>
            <p:ph type="title"/>
          </p:nvPr>
        </p:nvSpPr>
        <p:spPr/>
        <p:txBody>
          <a:bodyPr/>
          <a:lstStyle/>
          <a:p>
            <a:r>
              <a:rPr lang="en-US" dirty="0"/>
              <a:t>I</a:t>
            </a:r>
            <a:r>
              <a:rPr lang="en-US" dirty="0" smtClean="0"/>
              <a:t>ncluding</a:t>
            </a:r>
            <a:endParaRPr lang="en-US" dirty="0"/>
          </a:p>
        </p:txBody>
      </p:sp>
      <p:sp>
        <p:nvSpPr>
          <p:cNvPr id="24579" name="Content Placeholder 2"/>
          <p:cNvSpPr>
            <a:spLocks noGrp="1" noChangeArrowheads="1"/>
          </p:cNvSpPr>
          <p:nvPr>
            <p:ph type="body" idx="1"/>
          </p:nvPr>
        </p:nvSpPr>
        <p:spPr/>
        <p:txBody>
          <a:bodyPr/>
          <a:lstStyle/>
          <a:p>
            <a:r>
              <a:rPr lang="en-US" dirty="0"/>
              <a:t>D</a:t>
            </a:r>
            <a:r>
              <a:rPr lang="en-US" dirty="0" smtClean="0"/>
              <a:t>etailing of specifications,</a:t>
            </a:r>
          </a:p>
          <a:p>
            <a:r>
              <a:rPr lang="en-US" dirty="0"/>
              <a:t>A</a:t>
            </a:r>
            <a:r>
              <a:rPr lang="en-US" dirty="0" smtClean="0"/>
              <a:t>nalysis of the problem,</a:t>
            </a:r>
          </a:p>
          <a:p>
            <a:r>
              <a:rPr lang="en-US" dirty="0"/>
              <a:t>P</a:t>
            </a:r>
            <a:r>
              <a:rPr lang="en-US" dirty="0" smtClean="0"/>
              <a:t>rovide a design that </a:t>
            </a:r>
          </a:p>
          <a:p>
            <a:pPr lvl="1"/>
            <a:r>
              <a:rPr lang="en-US" dirty="0"/>
              <a:t>F</a:t>
            </a:r>
            <a:r>
              <a:rPr lang="en-US" dirty="0" smtClean="0"/>
              <a:t>unctions as desired,</a:t>
            </a:r>
          </a:p>
          <a:p>
            <a:pPr lvl="1"/>
            <a:r>
              <a:rPr lang="en-US" dirty="0"/>
              <a:t>H</a:t>
            </a:r>
            <a:r>
              <a:rPr lang="en-US" dirty="0" smtClean="0"/>
              <a:t>as satisfactory performance,</a:t>
            </a:r>
          </a:p>
          <a:p>
            <a:pPr lvl="1"/>
            <a:r>
              <a:rPr lang="en-US" dirty="0" smtClean="0"/>
              <a:t>Is reliable and maintainable,</a:t>
            </a:r>
          </a:p>
          <a:p>
            <a:pPr lvl="1"/>
            <a:r>
              <a:rPr lang="en-US" dirty="0"/>
              <a:t>A</a:t>
            </a:r>
            <a:r>
              <a:rPr lang="en-US" dirty="0" smtClean="0"/>
              <a:t>nd meets desired cost criteria.</a:t>
            </a:r>
          </a:p>
        </p:txBody>
      </p:sp>
    </p:spTree>
    <p:extLst>
      <p:ext uri="{BB962C8B-B14F-4D97-AF65-F5344CB8AC3E}">
        <p14:creationId xmlns:p14="http://schemas.microsoft.com/office/powerpoint/2010/main" val="371113971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mtClean="0"/>
              <a:t>The Modern Computer</a:t>
            </a:r>
            <a:endParaRPr lang="en-US" dirty="0"/>
          </a:p>
        </p:txBody>
      </p:sp>
    </p:spTree>
    <p:extLst>
      <p:ext uri="{BB962C8B-B14F-4D97-AF65-F5344CB8AC3E}">
        <p14:creationId xmlns:p14="http://schemas.microsoft.com/office/powerpoint/2010/main" val="426901125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all About the Switch</a:t>
            </a:r>
            <a:endParaRPr lang="en-US" dirty="0"/>
          </a:p>
        </p:txBody>
      </p:sp>
      <p:sp>
        <p:nvSpPr>
          <p:cNvPr id="3" name="Content Placeholder 2"/>
          <p:cNvSpPr>
            <a:spLocks noGrp="1"/>
          </p:cNvSpPr>
          <p:nvPr>
            <p:ph type="body" idx="1"/>
          </p:nvPr>
        </p:nvSpPr>
        <p:spPr/>
        <p:txBody>
          <a:bodyPr/>
          <a:lstStyle/>
          <a:p>
            <a:r>
              <a:rPr lang="en-US" smtClean="0"/>
              <a:t>The basic component of most digital circuitry is nothing more complicated than a simple switch.</a:t>
            </a:r>
          </a:p>
          <a:p>
            <a:r>
              <a:rPr lang="en-US" smtClean="0"/>
              <a:t>A switch’s function is pretty obvious, said in a number of different ways</a:t>
            </a:r>
          </a:p>
          <a:p>
            <a:pPr lvl="1"/>
            <a:r>
              <a:rPr lang="en-US" smtClean="0"/>
              <a:t>On or Off</a:t>
            </a:r>
          </a:p>
          <a:p>
            <a:pPr lvl="1"/>
            <a:r>
              <a:rPr lang="en-US" smtClean="0"/>
              <a:t>True or False</a:t>
            </a:r>
          </a:p>
          <a:p>
            <a:pPr lvl="1"/>
            <a:r>
              <a:rPr lang="en-US" smtClean="0"/>
              <a:t>1 or 0</a:t>
            </a:r>
            <a:endParaRPr lang="en-US" dirty="0"/>
          </a:p>
        </p:txBody>
      </p:sp>
    </p:spTree>
    <p:extLst>
      <p:ext uri="{BB962C8B-B14F-4D97-AF65-F5344CB8AC3E}">
        <p14:creationId xmlns:p14="http://schemas.microsoft.com/office/powerpoint/2010/main" val="281993542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Electronic Switch</a:t>
            </a:r>
            <a:endParaRPr lang="en-US" dirty="0"/>
          </a:p>
        </p:txBody>
      </p:sp>
      <p:sp>
        <p:nvSpPr>
          <p:cNvPr id="3" name="Content Placeholder 2"/>
          <p:cNvSpPr>
            <a:spLocks noGrp="1"/>
          </p:cNvSpPr>
          <p:nvPr>
            <p:ph type="body" idx="1"/>
          </p:nvPr>
        </p:nvSpPr>
        <p:spPr>
          <a:xfrm>
            <a:off x="457200" y="1600200"/>
            <a:ext cx="4140926" cy="4525963"/>
          </a:xfrm>
        </p:spPr>
        <p:txBody>
          <a:bodyPr/>
          <a:lstStyle/>
          <a:p>
            <a:r>
              <a:rPr lang="en-US" dirty="0" smtClean="0"/>
              <a:t>Early computers used vacuum tubes as switches</a:t>
            </a:r>
          </a:p>
          <a:p>
            <a:r>
              <a:rPr lang="en-US" dirty="0" smtClean="0"/>
              <a:t>Later, transistors were used as substitutes</a:t>
            </a:r>
            <a:endParaRPr lang="en-US" dirty="0"/>
          </a:p>
        </p:txBody>
      </p:sp>
      <p:pic>
        <p:nvPicPr>
          <p:cNvPr id="4" name="Picture 3" descr="A left diagram has a vacuum tube with a rounded top and a cylinder base above 8 pins. Across the cylinder reads B M.  A right diagram has an unknown transistor that appears as a top hat on 3 pins. "/>
          <p:cNvPicPr>
            <a:picLocks noChangeAspect="1" noChangeArrowheads="1"/>
          </p:cNvPicPr>
          <p:nvPr/>
        </p:nvPicPr>
        <p:blipFill>
          <a:blip r:embed="rId2"/>
          <a:srcRect/>
          <a:stretch>
            <a:fillRect/>
          </a:stretch>
        </p:blipFill>
        <p:spPr bwMode="auto">
          <a:xfrm>
            <a:off x="4781005" y="1738365"/>
            <a:ext cx="3737809" cy="3332383"/>
          </a:xfrm>
          <a:prstGeom prst="rect">
            <a:avLst/>
          </a:prstGeom>
          <a:noFill/>
          <a:ln w="9525">
            <a:noFill/>
            <a:miter lim="800000"/>
            <a:headEnd/>
            <a:tailEnd/>
          </a:ln>
          <a:effectLst/>
        </p:spPr>
      </p:pic>
    </p:spTree>
    <p:extLst>
      <p:ext uri="{BB962C8B-B14F-4D97-AF65-F5344CB8AC3E}">
        <p14:creationId xmlns:p14="http://schemas.microsoft.com/office/powerpoint/2010/main" val="194659215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Switches for Boolean Circuits</a:t>
            </a:r>
            <a:endParaRPr lang="en-US" dirty="0"/>
          </a:p>
        </p:txBody>
      </p:sp>
      <p:sp>
        <p:nvSpPr>
          <p:cNvPr id="3" name="Content Placeholder 2"/>
          <p:cNvSpPr>
            <a:spLocks noGrp="1"/>
          </p:cNvSpPr>
          <p:nvPr>
            <p:ph type="body" idx="1"/>
          </p:nvPr>
        </p:nvSpPr>
        <p:spPr>
          <a:xfrm>
            <a:off x="457200" y="1600201"/>
            <a:ext cx="8229600" cy="1510572"/>
          </a:xfrm>
        </p:spPr>
        <p:txBody>
          <a:bodyPr/>
          <a:lstStyle/>
          <a:p>
            <a:r>
              <a:rPr lang="en-US" dirty="0" smtClean="0"/>
              <a:t>Switches can be used to construct more complicated functions, such as Boolean circuits (and on left, or on right)</a:t>
            </a:r>
            <a:endParaRPr lang="en-US" dirty="0"/>
          </a:p>
        </p:txBody>
      </p:sp>
      <p:pic>
        <p:nvPicPr>
          <p:cNvPr id="4" name="Picture 3" descr="Two diagrams of Boolean circuits have flow of electricity through use of a switch. The left diagram shows 3 horizontal lines above a horizontal arrow that points right. The flow of electricity flows right because the arrow points right. Along the right side of the first two horizontal lines, a diagonal arrow points up and right. Along the left side of the second and third horizontal line has a point. The right diagram has a horizontal arrow point right for the flow of electricity to the right. Above the arrow appears a square. Along the top and bottom sides of the square, a diagonal arrow point up and right to make a break in square. After the arrow, a point appears on horizontal line. A horizontal line extends eight left or right from either left or right side of square. The left diagram represents a series switch. For electricity to flow, both switches must have on position. The right diagram represents a parallel switch. For electricity to flow only one switch must have on position."/>
          <p:cNvPicPr>
            <a:picLocks noChangeAspect="1" noChangeArrowheads="1"/>
          </p:cNvPicPr>
          <p:nvPr/>
        </p:nvPicPr>
        <p:blipFill>
          <a:blip r:embed="rId2"/>
          <a:srcRect/>
          <a:stretch>
            <a:fillRect/>
          </a:stretch>
        </p:blipFill>
        <p:spPr bwMode="auto">
          <a:xfrm>
            <a:off x="927462" y="3110772"/>
            <a:ext cx="7315201" cy="2898775"/>
          </a:xfrm>
          <a:prstGeom prst="rect">
            <a:avLst/>
          </a:prstGeom>
          <a:noFill/>
          <a:ln w="9525">
            <a:noFill/>
            <a:miter lim="800000"/>
            <a:headEnd/>
            <a:tailEnd/>
          </a:ln>
          <a:effectLst/>
        </p:spPr>
      </p:pic>
    </p:spTree>
    <p:extLst>
      <p:ext uri="{BB962C8B-B14F-4D97-AF65-F5344CB8AC3E}">
        <p14:creationId xmlns:p14="http://schemas.microsoft.com/office/powerpoint/2010/main" val="89581482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Transistor is the Key</a:t>
            </a:r>
            <a:endParaRPr lang="en-US" dirty="0"/>
          </a:p>
        </p:txBody>
      </p:sp>
      <p:sp>
        <p:nvSpPr>
          <p:cNvPr id="3" name="Content Placeholder 2"/>
          <p:cNvSpPr>
            <a:spLocks noGrp="1"/>
          </p:cNvSpPr>
          <p:nvPr>
            <p:ph type="body" idx="1"/>
          </p:nvPr>
        </p:nvSpPr>
        <p:spPr>
          <a:xfrm>
            <a:off x="457200" y="1600201"/>
            <a:ext cx="8229600" cy="1752600"/>
          </a:xfrm>
        </p:spPr>
        <p:txBody>
          <a:bodyPr/>
          <a:lstStyle/>
          <a:p>
            <a:pPr marL="0" indent="0">
              <a:buNone/>
            </a:pPr>
            <a:r>
              <a:rPr lang="en-US" dirty="0" smtClean="0"/>
              <a:t>Transistor is an electronic switch:</a:t>
            </a:r>
          </a:p>
          <a:p>
            <a:r>
              <a:rPr lang="en-US" dirty="0" smtClean="0"/>
              <a:t>If gate has current, then signal flows from source to sink</a:t>
            </a:r>
          </a:p>
          <a:p>
            <a:r>
              <a:rPr lang="en-US" dirty="0" smtClean="0"/>
              <a:t>If gate has no current, no flow</a:t>
            </a:r>
            <a:endParaRPr lang="en-US" dirty="0"/>
          </a:p>
        </p:txBody>
      </p:sp>
      <p:pic>
        <p:nvPicPr>
          <p:cNvPr id="5" name="Picture 4" descr="A diagram of a transistor and its equivalent faucet view has 3 separate diagrams. The first diagram has a vertical line intersect a horizontal line on right. The horizontal line named Gate. The top of the vertical line extends up to source. The bottom of the vertical line extends down to Sink. The second diagram has a horizontal rectangle curve downward on right side. The left side of the rectangle labeled Source.  In middle of the rectangle, a vertical bar extends up, labeled Gate. Below the vertical bar reads Off. Below a bend, a horizontal line intersects diagonal lines on left and right side labeled sink. The third diagram shows a horizontal rectangle that bends downward on the right side. Below the right side shows a horizontal line with diagonal lines on left and right side labeled sink. The left side of the rectangle labeled Source. Centered above the rectangle, a vertical line labeled Gate. Below vertical bar reads On."/>
          <p:cNvPicPr>
            <a:picLocks noChangeAspect="1"/>
          </p:cNvPicPr>
          <p:nvPr/>
        </p:nvPicPr>
        <p:blipFill rotWithShape="1">
          <a:blip r:embed="rId2"/>
          <a:srcRect b="14173"/>
          <a:stretch/>
        </p:blipFill>
        <p:spPr>
          <a:xfrm>
            <a:off x="521898" y="3440485"/>
            <a:ext cx="8100204" cy="2354387"/>
          </a:xfrm>
          <a:prstGeom prst="rect">
            <a:avLst/>
          </a:prstGeom>
        </p:spPr>
      </p:pic>
      <p:sp>
        <p:nvSpPr>
          <p:cNvPr id="6" name="Content Placeholder 3"/>
          <p:cNvSpPr txBox="1">
            <a:spLocks/>
          </p:cNvSpPr>
          <p:nvPr/>
        </p:nvSpPr>
        <p:spPr>
          <a:xfrm>
            <a:off x="477396" y="5828848"/>
            <a:ext cx="8209404" cy="417717"/>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256032" marR="0" lvl="0" indent="-256032" algn="l" rtl="0">
              <a:lnSpc>
                <a:spcPct val="100000"/>
              </a:lnSpc>
              <a:spcBef>
                <a:spcPts val="15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lnSpc>
                <a:spcPct val="100000"/>
              </a:lnSpc>
              <a:spcBef>
                <a:spcPts val="6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28600" algn="l" rtl="0">
              <a:lnSpc>
                <a:spcPct val="100000"/>
              </a:lnSpc>
              <a:spcBef>
                <a:spcPts val="600"/>
              </a:spcBef>
              <a:spcAft>
                <a:spcPts val="0"/>
              </a:spcAft>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28600" algn="l" rtl="0">
              <a:lnSpc>
                <a:spcPct val="100000"/>
              </a:lnSpc>
              <a:spcBef>
                <a:spcPts val="6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127000" algn="l" rtl="0">
              <a:lnSpc>
                <a:spcPct val="100000"/>
              </a:lnSpc>
              <a:spcBef>
                <a:spcPts val="6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marL="0" indent="0">
              <a:buFont typeface="Arial"/>
              <a:buNone/>
            </a:pPr>
            <a:r>
              <a:rPr lang="en-US" sz="1400" b="1" dirty="0" smtClean="0"/>
              <a:t>Figure 0.8 </a:t>
            </a:r>
            <a:r>
              <a:rPr lang="en-US" sz="1400" dirty="0" smtClean="0"/>
              <a:t>A diagram of a transistor and its equivalent “faucet” view.</a:t>
            </a:r>
            <a:endParaRPr lang="en-US" sz="1400" b="1" dirty="0"/>
          </a:p>
        </p:txBody>
      </p:sp>
    </p:spTree>
    <p:extLst>
      <p:ext uri="{BB962C8B-B14F-4D97-AF65-F5344CB8AC3E}">
        <p14:creationId xmlns:p14="http://schemas.microsoft.com/office/powerpoint/2010/main" val="363182037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a Very Interesting </a:t>
            </a:r>
            <a:r>
              <a:rPr lang="en-US" dirty="0"/>
              <a:t>S</a:t>
            </a:r>
            <a:r>
              <a:rPr lang="en-US" dirty="0" smtClean="0"/>
              <a:t>witch</a:t>
            </a:r>
            <a:endParaRPr lang="en-US" dirty="0"/>
          </a:p>
        </p:txBody>
      </p:sp>
      <p:sp>
        <p:nvSpPr>
          <p:cNvPr id="3" name="Content Placeholder 2"/>
          <p:cNvSpPr>
            <a:spLocks noGrp="1"/>
          </p:cNvSpPr>
          <p:nvPr>
            <p:ph type="body" idx="1"/>
          </p:nvPr>
        </p:nvSpPr>
        <p:spPr/>
        <p:txBody>
          <a:bodyPr/>
          <a:lstStyle/>
          <a:p>
            <a:pPr marL="0" indent="0">
              <a:buNone/>
            </a:pPr>
            <a:r>
              <a:rPr lang="en-US" dirty="0" smtClean="0"/>
              <a:t>Transistors have three interesting “features” that have made them the fundamental element of the computer revolution</a:t>
            </a:r>
          </a:p>
          <a:p>
            <a:r>
              <a:rPr lang="en-US" dirty="0" smtClean="0"/>
              <a:t>Size</a:t>
            </a:r>
          </a:p>
          <a:p>
            <a:r>
              <a:rPr lang="en-US" dirty="0" smtClean="0"/>
              <a:t>Quantity</a:t>
            </a:r>
          </a:p>
          <a:p>
            <a:r>
              <a:rPr lang="en-US" dirty="0" smtClean="0"/>
              <a:t>Speed</a:t>
            </a:r>
            <a:endParaRPr lang="en-US" dirty="0"/>
          </a:p>
        </p:txBody>
      </p:sp>
    </p:spTree>
    <p:extLst>
      <p:ext uri="{BB962C8B-B14F-4D97-AF65-F5344CB8AC3E}">
        <p14:creationId xmlns:p14="http://schemas.microsoft.com/office/powerpoint/2010/main" val="332401378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Size</a:t>
            </a:r>
            <a:endParaRPr lang="en-US" dirty="0"/>
          </a:p>
        </p:txBody>
      </p:sp>
      <p:sp>
        <p:nvSpPr>
          <p:cNvPr id="3" name="Content Placeholder 2"/>
          <p:cNvSpPr>
            <a:spLocks noGrp="1"/>
          </p:cNvSpPr>
          <p:nvPr>
            <p:ph type="body" idx="1"/>
          </p:nvPr>
        </p:nvSpPr>
        <p:spPr>
          <a:xfrm>
            <a:off x="457200" y="1600200"/>
            <a:ext cx="3449782" cy="607423"/>
          </a:xfrm>
        </p:spPr>
        <p:txBody>
          <a:bodyPr/>
          <a:lstStyle/>
          <a:p>
            <a:r>
              <a:rPr lang="en-US" dirty="0" smtClean="0"/>
              <a:t>Originally very large</a:t>
            </a:r>
            <a:endParaRPr lang="en-US" dirty="0"/>
          </a:p>
        </p:txBody>
      </p:sp>
      <p:pic>
        <p:nvPicPr>
          <p:cNvPr id="4" name="Picture 3" descr="A Shockley transistor has a horizontal beam attached to top of a vertical beam. Extended below the horizontal beam a spring attaches to a plastic inverted triangle with gold foil along left and right sides. The collector lead connects to the right side gold foil and the emitter lead connects to left side gold foil. A triangle positioned on top of polarized Germanium. The germanium positioned above a lead base."/>
          <p:cNvPicPr>
            <a:picLocks noChangeAspect="1" noChangeArrowheads="1"/>
          </p:cNvPicPr>
          <p:nvPr/>
        </p:nvPicPr>
        <p:blipFill>
          <a:blip r:embed="rId2"/>
          <a:srcRect/>
          <a:stretch>
            <a:fillRect/>
          </a:stretch>
        </p:blipFill>
        <p:spPr bwMode="auto">
          <a:xfrm>
            <a:off x="804146" y="2339275"/>
            <a:ext cx="3618226" cy="2778728"/>
          </a:xfrm>
          <a:prstGeom prst="rect">
            <a:avLst/>
          </a:prstGeom>
          <a:noFill/>
          <a:ln w="9525">
            <a:noFill/>
            <a:miter lim="800000"/>
            <a:headEnd/>
            <a:tailEnd/>
          </a:ln>
          <a:effectLst/>
        </p:spPr>
      </p:pic>
      <p:sp>
        <p:nvSpPr>
          <p:cNvPr id="13" name="Text Placeholder 4"/>
          <p:cNvSpPr>
            <a:spLocks noGrp="1"/>
          </p:cNvSpPr>
          <p:nvPr>
            <p:ph type="body" idx="13"/>
          </p:nvPr>
        </p:nvSpPr>
        <p:spPr>
          <a:xfrm>
            <a:off x="1040668" y="5243956"/>
            <a:ext cx="3082440" cy="607423"/>
          </a:xfrm>
        </p:spPr>
        <p:txBody>
          <a:bodyPr/>
          <a:lstStyle/>
          <a:p>
            <a:pPr marL="0" indent="0">
              <a:buNone/>
            </a:pPr>
            <a:r>
              <a:rPr lang="en-US" dirty="0"/>
              <a:t>Shockley transistor</a:t>
            </a:r>
          </a:p>
        </p:txBody>
      </p:sp>
      <p:pic>
        <p:nvPicPr>
          <p:cNvPr id="6" name="Picture 5" descr="A Kilby integrated circuit has a vertical metal bar to the left of a horizontal metal bar. Below the horizontal bar, 4 wires extend down away. A small wire connects the vertical and horizontal bars."/>
          <p:cNvPicPr>
            <a:picLocks noChangeAspect="1"/>
          </p:cNvPicPr>
          <p:nvPr/>
        </p:nvPicPr>
        <p:blipFill>
          <a:blip r:embed="rId3"/>
          <a:stretch>
            <a:fillRect/>
          </a:stretch>
        </p:blipFill>
        <p:spPr>
          <a:xfrm>
            <a:off x="4887094" y="2206488"/>
            <a:ext cx="3475514" cy="3013694"/>
          </a:xfrm>
          <a:prstGeom prst="rect">
            <a:avLst/>
          </a:prstGeom>
        </p:spPr>
      </p:pic>
      <p:sp>
        <p:nvSpPr>
          <p:cNvPr id="16" name="Text Placeholder 6"/>
          <p:cNvSpPr>
            <a:spLocks noGrp="1"/>
          </p:cNvSpPr>
          <p:nvPr>
            <p:ph type="body" idx="14"/>
          </p:nvPr>
        </p:nvSpPr>
        <p:spPr>
          <a:xfrm>
            <a:off x="5169727" y="5220182"/>
            <a:ext cx="3192880" cy="607423"/>
          </a:xfrm>
        </p:spPr>
        <p:txBody>
          <a:bodyPr/>
          <a:lstStyle/>
          <a:p>
            <a:pPr marL="0" indent="0">
              <a:buNone/>
            </a:pPr>
            <a:r>
              <a:rPr lang="en-US" dirty="0" err="1"/>
              <a:t>Kilby</a:t>
            </a:r>
            <a:r>
              <a:rPr lang="en-US" dirty="0"/>
              <a:t> integrated </a:t>
            </a:r>
            <a:r>
              <a:rPr lang="en-US" dirty="0" smtClean="0"/>
              <a:t>circuit</a:t>
            </a:r>
            <a:endParaRPr lang="en-US" dirty="0"/>
          </a:p>
        </p:txBody>
      </p:sp>
    </p:spTree>
    <p:extLst>
      <p:ext uri="{BB962C8B-B14F-4D97-AF65-F5344CB8AC3E}">
        <p14:creationId xmlns:p14="http://schemas.microsoft.com/office/powerpoint/2010/main" val="423846842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Intel’s First C</a:t>
            </a:r>
            <a:r>
              <a:rPr lang="en-US" sz="100" dirty="0" smtClean="0"/>
              <a:t> </a:t>
            </a:r>
            <a:r>
              <a:rPr lang="en-US" dirty="0" smtClean="0"/>
              <a:t>P</a:t>
            </a:r>
            <a:r>
              <a:rPr lang="en-US" sz="100" dirty="0" smtClean="0"/>
              <a:t> </a:t>
            </a:r>
            <a:r>
              <a:rPr lang="en-US" dirty="0" smtClean="0"/>
              <a:t>U</a:t>
            </a:r>
            <a:endParaRPr lang="en-US" dirty="0"/>
          </a:p>
        </p:txBody>
      </p:sp>
      <p:sp>
        <p:nvSpPr>
          <p:cNvPr id="3" name="Content Placeholder 2"/>
          <p:cNvSpPr>
            <a:spLocks noGrp="1"/>
          </p:cNvSpPr>
          <p:nvPr>
            <p:ph type="body" idx="1"/>
          </p:nvPr>
        </p:nvSpPr>
        <p:spPr>
          <a:xfrm>
            <a:off x="457200" y="1600201"/>
            <a:ext cx="8229600" cy="1213212"/>
          </a:xfrm>
        </p:spPr>
        <p:txBody>
          <a:bodyPr/>
          <a:lstStyle/>
          <a:p>
            <a:r>
              <a:rPr lang="en-US" dirty="0" smtClean="0"/>
              <a:t>By 1971, Intel had created a “computer on a chip”, the 4004 microprocessor, the size of a fingernail with 2300 transistors</a:t>
            </a:r>
            <a:endParaRPr lang="en-US" dirty="0"/>
          </a:p>
        </p:txBody>
      </p:sp>
      <p:pic>
        <p:nvPicPr>
          <p:cNvPr id="4" name="Picture 3" descr="An Intel 40 04 circuit board has a complex layout."/>
          <p:cNvPicPr>
            <a:picLocks noChangeAspect="1"/>
          </p:cNvPicPr>
          <p:nvPr/>
        </p:nvPicPr>
        <p:blipFill>
          <a:blip r:embed="rId2"/>
          <a:stretch>
            <a:fillRect/>
          </a:stretch>
        </p:blipFill>
        <p:spPr>
          <a:xfrm>
            <a:off x="2558382" y="2868497"/>
            <a:ext cx="4508500" cy="3454400"/>
          </a:xfrm>
          <a:prstGeom prst="rect">
            <a:avLst/>
          </a:prstGeom>
        </p:spPr>
      </p:pic>
    </p:spTree>
    <p:extLst>
      <p:ext uri="{BB962C8B-B14F-4D97-AF65-F5344CB8AC3E}">
        <p14:creationId xmlns:p14="http://schemas.microsoft.com/office/powerpoint/2010/main" val="366459454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Now, Really Small!</a:t>
            </a:r>
          </a:p>
        </p:txBody>
      </p:sp>
      <p:sp>
        <p:nvSpPr>
          <p:cNvPr id="3" name="Content Placeholder 2"/>
          <p:cNvSpPr>
            <a:spLocks noGrp="1"/>
          </p:cNvSpPr>
          <p:nvPr>
            <p:ph type="body" idx="1"/>
          </p:nvPr>
        </p:nvSpPr>
        <p:spPr>
          <a:xfrm>
            <a:off x="457200" y="1600201"/>
            <a:ext cx="8229600" cy="934278"/>
          </a:xfrm>
        </p:spPr>
        <p:txBody>
          <a:bodyPr/>
          <a:lstStyle/>
          <a:p>
            <a:r>
              <a:rPr lang="en-US" dirty="0" smtClean="0"/>
              <a:t>Chips now have gates measured in billionths of a meter (nanometers, nm)</a:t>
            </a:r>
            <a:endParaRPr lang="en-US" dirty="0"/>
          </a:p>
        </p:txBody>
      </p:sp>
      <p:pic>
        <p:nvPicPr>
          <p:cNvPr id="4" name="Picture 3" descr="The first diagram has a diagonal line with a cylinder in middle and the bottom right diagonal of the line reads C o silicide. Top half of the cylinder labeled as Polycide and the bottom half labeled Poly gate. Along the bottom of the cylinder reads Strained S I Channel. Below the diagonal line, reads Relaxed S I G e left parentheses 15 percent left bracket G e right bracket right parentheses. Below the diagonal line shows, a horizontal rectangle reads 50.00 nanometer. A second diagram has a group of elongated oval microscopic cells. Below the microscopic cells, a molecular structure’s diagram of H O S N and H along a line. From S an oxygen molecule extends to top equals S and bottom S equals O. From N an H branches off to top. A third diagram has a vertical line along the left side. This vertical line labeled from top to bottom as 100 m u m, Cell left set 10 mu m, 1 mu m, 100 nanometer, Protein left set 10 nanometer, Molecule left set 1 nanometer, and 0.1 nanometer. Along the right side, from top to bottom reads as. Right set Bacteria, right set Virus, and Right set Atom. A fifth diagram show group of bubbles on microscopic level. A sixth diagram shows molecules on a microscopic level. The center of the molecule has a sphere with vertical lines extended outward around the sphere."/>
          <p:cNvPicPr>
            <a:picLocks noChangeAspect="1" noChangeArrowheads="1"/>
          </p:cNvPicPr>
          <p:nvPr/>
        </p:nvPicPr>
        <p:blipFill>
          <a:blip r:embed="rId2"/>
          <a:srcRect/>
          <a:stretch>
            <a:fillRect/>
          </a:stretch>
        </p:blipFill>
        <p:spPr bwMode="auto">
          <a:xfrm>
            <a:off x="576470" y="2656827"/>
            <a:ext cx="8010939" cy="3008475"/>
          </a:xfrm>
          <a:prstGeom prst="rect">
            <a:avLst/>
          </a:prstGeom>
          <a:noFill/>
          <a:ln w="9525">
            <a:noFill/>
            <a:miter lim="800000"/>
            <a:headEnd/>
            <a:tailEnd/>
          </a:ln>
          <a:effectLst/>
        </p:spPr>
      </p:pic>
    </p:spTree>
    <p:extLst>
      <p:ext uri="{BB962C8B-B14F-4D97-AF65-F5344CB8AC3E}">
        <p14:creationId xmlns:p14="http://schemas.microsoft.com/office/powerpoint/2010/main" val="239327193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Smaller Means </a:t>
            </a:r>
            <a:r>
              <a:rPr lang="en-US" dirty="0"/>
              <a:t>M</a:t>
            </a:r>
            <a:r>
              <a:rPr lang="en-US" dirty="0" smtClean="0"/>
              <a:t>ore </a:t>
            </a:r>
            <a:r>
              <a:rPr lang="en-US" sz="2000" b="0" dirty="0" smtClean="0"/>
              <a:t>(1 of 2)</a:t>
            </a:r>
            <a:endParaRPr lang="en-US" sz="2000" b="0" dirty="0"/>
          </a:p>
        </p:txBody>
      </p:sp>
      <p:sp>
        <p:nvSpPr>
          <p:cNvPr id="4" name="Text Placeholder 2"/>
          <p:cNvSpPr>
            <a:spLocks noGrp="1"/>
          </p:cNvSpPr>
          <p:nvPr>
            <p:ph type="body" idx="1"/>
          </p:nvPr>
        </p:nvSpPr>
        <p:spPr>
          <a:xfrm>
            <a:off x="457200" y="1600200"/>
            <a:ext cx="8229600" cy="805071"/>
          </a:xfrm>
        </p:spPr>
        <p:txBody>
          <a:bodyPr/>
          <a:lstStyle/>
          <a:p>
            <a:r>
              <a:rPr lang="en-US" dirty="0" smtClean="0"/>
              <a:t>Table 0.1 Transistor counts in Intel microprocessors, by year.</a:t>
            </a:r>
            <a:endParaRPr lang="en-US" dirty="0"/>
          </a:p>
        </p:txBody>
      </p:sp>
      <p:graphicFrame>
        <p:nvGraphicFramePr>
          <p:cNvPr id="5" name="Table 3"/>
          <p:cNvGraphicFramePr>
            <a:graphicFrameLocks noGrp="1"/>
          </p:cNvGraphicFramePr>
          <p:nvPr>
            <p:extLst>
              <p:ext uri="{D42A27DB-BD31-4B8C-83A1-F6EECF244321}">
                <p14:modId xmlns:p14="http://schemas.microsoft.com/office/powerpoint/2010/main" val="1247594936"/>
              </p:ext>
            </p:extLst>
          </p:nvPr>
        </p:nvGraphicFramePr>
        <p:xfrm>
          <a:off x="1076738" y="2832653"/>
          <a:ext cx="7132983" cy="3058600"/>
        </p:xfrm>
        <a:graphic>
          <a:graphicData uri="http://schemas.openxmlformats.org/drawingml/2006/table">
            <a:tbl>
              <a:tblPr firstRow="1" bandRow="1">
                <a:tableStyleId>{5940675A-B579-460E-94D1-54222C63F5DA}</a:tableStyleId>
              </a:tblPr>
              <a:tblGrid>
                <a:gridCol w="2377661">
                  <a:extLst>
                    <a:ext uri="{9D8B030D-6E8A-4147-A177-3AD203B41FA5}">
                      <a16:colId xmlns:a16="http://schemas.microsoft.com/office/drawing/2014/main" val="1719045202"/>
                    </a:ext>
                  </a:extLst>
                </a:gridCol>
                <a:gridCol w="2377661">
                  <a:extLst>
                    <a:ext uri="{9D8B030D-6E8A-4147-A177-3AD203B41FA5}">
                      <a16:colId xmlns:a16="http://schemas.microsoft.com/office/drawing/2014/main" val="3068033568"/>
                    </a:ext>
                  </a:extLst>
                </a:gridCol>
                <a:gridCol w="2377661">
                  <a:extLst>
                    <a:ext uri="{9D8B030D-6E8A-4147-A177-3AD203B41FA5}">
                      <a16:colId xmlns:a16="http://schemas.microsoft.com/office/drawing/2014/main" val="3728160430"/>
                    </a:ext>
                  </a:extLst>
                </a:gridCol>
              </a:tblGrid>
              <a:tr h="382325">
                <a:tc>
                  <a:txBody>
                    <a:bodyPr/>
                    <a:lstStyle/>
                    <a:p>
                      <a:r>
                        <a:rPr lang="en-US" sz="1600" b="1" dirty="0" smtClean="0"/>
                        <a:t>Year</a:t>
                      </a:r>
                      <a:endParaRPr lang="en-US" sz="1600" b="1" dirty="0"/>
                    </a:p>
                  </a:txBody>
                  <a:tcPr/>
                </a:tc>
                <a:tc>
                  <a:txBody>
                    <a:bodyPr/>
                    <a:lstStyle/>
                    <a:p>
                      <a:r>
                        <a:rPr lang="en-US" sz="1600" b="1" dirty="0" smtClean="0"/>
                        <a:t>Transistor Count</a:t>
                      </a:r>
                      <a:endParaRPr lang="en-US" sz="1600" b="1" dirty="0"/>
                    </a:p>
                  </a:txBody>
                  <a:tcPr/>
                </a:tc>
                <a:tc>
                  <a:txBody>
                    <a:bodyPr/>
                    <a:lstStyle/>
                    <a:p>
                      <a:r>
                        <a:rPr lang="en-US" sz="1600" b="1" dirty="0" smtClean="0"/>
                        <a:t>Model</a:t>
                      </a:r>
                      <a:endParaRPr lang="en-US" sz="1600" b="1" dirty="0"/>
                    </a:p>
                  </a:txBody>
                  <a:tcPr/>
                </a:tc>
                <a:extLst>
                  <a:ext uri="{0D108BD9-81ED-4DB2-BD59-A6C34878D82A}">
                    <a16:rowId xmlns:a16="http://schemas.microsoft.com/office/drawing/2014/main" val="3962447239"/>
                  </a:ext>
                </a:extLst>
              </a:tr>
              <a:tr h="382325">
                <a:tc>
                  <a:txBody>
                    <a:bodyPr/>
                    <a:lstStyle/>
                    <a:p>
                      <a:r>
                        <a:rPr lang="en-US" sz="1600" dirty="0" smtClean="0"/>
                        <a:t>1917</a:t>
                      </a:r>
                      <a:endParaRPr lang="en-US" sz="1600" dirty="0"/>
                    </a:p>
                  </a:txBody>
                  <a:tcPr/>
                </a:tc>
                <a:tc>
                  <a:txBody>
                    <a:bodyPr/>
                    <a:lstStyle/>
                    <a:p>
                      <a:r>
                        <a:rPr lang="en-US" sz="1400" b="0" i="0" u="none" strike="noStrike" cap="none" baseline="0" dirty="0" smtClean="0">
                          <a:solidFill>
                            <a:schemeClr val="tx1"/>
                          </a:solidFill>
                          <a:latin typeface="+mn-lt"/>
                          <a:ea typeface="+mn-ea"/>
                          <a:cs typeface="+mn-cs"/>
                          <a:sym typeface="Arial"/>
                        </a:rPr>
                        <a:t>2,300</a:t>
                      </a:r>
                      <a:endParaRPr lang="en-US" sz="1600" dirty="0"/>
                    </a:p>
                  </a:txBody>
                  <a:tcPr/>
                </a:tc>
                <a:tc>
                  <a:txBody>
                    <a:bodyPr/>
                    <a:lstStyle/>
                    <a:p>
                      <a:r>
                        <a:rPr lang="en-US" sz="1400" b="0" i="0" u="none" strike="noStrike" cap="none" baseline="0" dirty="0" smtClean="0">
                          <a:solidFill>
                            <a:schemeClr val="tx1"/>
                          </a:solidFill>
                          <a:latin typeface="+mn-lt"/>
                          <a:ea typeface="+mn-ea"/>
                          <a:cs typeface="+mn-cs"/>
                          <a:sym typeface="Arial"/>
                        </a:rPr>
                        <a:t>4004</a:t>
                      </a:r>
                      <a:endParaRPr lang="en-US" sz="1600" dirty="0"/>
                    </a:p>
                  </a:txBody>
                  <a:tcPr/>
                </a:tc>
                <a:extLst>
                  <a:ext uri="{0D108BD9-81ED-4DB2-BD59-A6C34878D82A}">
                    <a16:rowId xmlns:a16="http://schemas.microsoft.com/office/drawing/2014/main" val="1413090947"/>
                  </a:ext>
                </a:extLst>
              </a:tr>
              <a:tr h="382325">
                <a:tc>
                  <a:txBody>
                    <a:bodyPr/>
                    <a:lstStyle/>
                    <a:p>
                      <a:r>
                        <a:rPr lang="en-US" sz="1400" b="0" i="0" u="none" strike="noStrike" cap="none" baseline="0" dirty="0" smtClean="0">
                          <a:solidFill>
                            <a:schemeClr val="tx1"/>
                          </a:solidFill>
                          <a:latin typeface="+mn-lt"/>
                          <a:ea typeface="+mn-ea"/>
                          <a:cs typeface="+mn-cs"/>
                          <a:sym typeface="Arial"/>
                        </a:rPr>
                        <a:t>1978</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rPr>
                        <a:t>29,000</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rPr>
                        <a:t>8086</a:t>
                      </a:r>
                      <a:endParaRPr lang="en-US" sz="1600" dirty="0"/>
                    </a:p>
                  </a:txBody>
                  <a:tcPr/>
                </a:tc>
                <a:extLst>
                  <a:ext uri="{0D108BD9-81ED-4DB2-BD59-A6C34878D82A}">
                    <a16:rowId xmlns:a16="http://schemas.microsoft.com/office/drawing/2014/main" val="2068593968"/>
                  </a:ext>
                </a:extLst>
              </a:tr>
              <a:tr h="382325">
                <a:tc>
                  <a:txBody>
                    <a:bodyPr/>
                    <a:lstStyle/>
                    <a:p>
                      <a:r>
                        <a:rPr lang="en-US" sz="1400" b="0" i="0" u="none" strike="noStrike" cap="none" baseline="0" dirty="0" smtClean="0">
                          <a:solidFill>
                            <a:schemeClr val="tx1"/>
                          </a:solidFill>
                          <a:latin typeface="+mn-lt"/>
                          <a:ea typeface="+mn-ea"/>
                          <a:cs typeface="+mn-cs"/>
                          <a:sym typeface="Arial"/>
                        </a:rPr>
                        <a:t>1982</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cap="none" baseline="0" dirty="0" smtClean="0">
                          <a:solidFill>
                            <a:schemeClr val="tx1"/>
                          </a:solidFill>
                          <a:latin typeface="+mn-lt"/>
                          <a:ea typeface="+mn-ea"/>
                          <a:cs typeface="+mn-cs"/>
                          <a:sym typeface="Arial"/>
                        </a:rPr>
                        <a:t>134,000</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cap="none" baseline="0" dirty="0" smtClean="0">
                          <a:solidFill>
                            <a:schemeClr val="tx1"/>
                          </a:solidFill>
                          <a:latin typeface="+mn-lt"/>
                          <a:ea typeface="+mn-ea"/>
                          <a:cs typeface="+mn-cs"/>
                          <a:sym typeface="Arial"/>
                        </a:rPr>
                        <a:t>80286</a:t>
                      </a:r>
                      <a:endParaRPr lang="en-US" sz="1800" dirty="0" smtClean="0"/>
                    </a:p>
                  </a:txBody>
                  <a:tcPr/>
                </a:tc>
                <a:extLst>
                  <a:ext uri="{0D108BD9-81ED-4DB2-BD59-A6C34878D82A}">
                    <a16:rowId xmlns:a16="http://schemas.microsoft.com/office/drawing/2014/main" val="2542165037"/>
                  </a:ext>
                </a:extLst>
              </a:tr>
              <a:tr h="382325">
                <a:tc>
                  <a:txBody>
                    <a:bodyPr/>
                    <a:lstStyle/>
                    <a:p>
                      <a:r>
                        <a:rPr lang="en-US" sz="1400" b="0" i="0" u="none" strike="noStrike" cap="none" baseline="0" dirty="0" smtClean="0">
                          <a:solidFill>
                            <a:schemeClr val="tx1"/>
                          </a:solidFill>
                          <a:latin typeface="+mn-lt"/>
                          <a:ea typeface="+mn-ea"/>
                          <a:cs typeface="+mn-cs"/>
                          <a:sym typeface="Arial"/>
                        </a:rPr>
                        <a:t>1986</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rPr>
                        <a:t>275,000</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rPr>
                        <a:t>80386</a:t>
                      </a:r>
                      <a:endParaRPr lang="en-US" sz="1600" dirty="0"/>
                    </a:p>
                  </a:txBody>
                  <a:tcPr/>
                </a:tc>
                <a:extLst>
                  <a:ext uri="{0D108BD9-81ED-4DB2-BD59-A6C34878D82A}">
                    <a16:rowId xmlns:a16="http://schemas.microsoft.com/office/drawing/2014/main" val="3695293856"/>
                  </a:ext>
                </a:extLst>
              </a:tr>
              <a:tr h="382325">
                <a:tc>
                  <a:txBody>
                    <a:bodyPr/>
                    <a:lstStyle/>
                    <a:p>
                      <a:r>
                        <a:rPr lang="en-US" sz="1400" b="0" i="0" u="none" strike="noStrike" cap="none" baseline="0" dirty="0" smtClean="0">
                          <a:solidFill>
                            <a:schemeClr val="tx1"/>
                          </a:solidFill>
                          <a:latin typeface="+mn-lt"/>
                          <a:ea typeface="+mn-ea"/>
                          <a:cs typeface="+mn-cs"/>
                          <a:sym typeface="Arial"/>
                        </a:rPr>
                        <a:t>1989</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rPr>
                        <a:t>1,200,000</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rPr>
                        <a:t>80486</a:t>
                      </a:r>
                      <a:endParaRPr lang="en-US" sz="1600" dirty="0"/>
                    </a:p>
                  </a:txBody>
                  <a:tcPr/>
                </a:tc>
                <a:extLst>
                  <a:ext uri="{0D108BD9-81ED-4DB2-BD59-A6C34878D82A}">
                    <a16:rowId xmlns:a16="http://schemas.microsoft.com/office/drawing/2014/main" val="3010868703"/>
                  </a:ext>
                </a:extLst>
              </a:tr>
              <a:tr h="382325">
                <a:tc>
                  <a:txBody>
                    <a:bodyPr/>
                    <a:lstStyle/>
                    <a:p>
                      <a:r>
                        <a:rPr lang="en-US" sz="1400" b="0" i="0" u="none" strike="noStrike" cap="none" baseline="0" dirty="0" smtClean="0">
                          <a:solidFill>
                            <a:schemeClr val="tx1"/>
                          </a:solidFill>
                          <a:latin typeface="+mn-lt"/>
                          <a:ea typeface="+mn-ea"/>
                          <a:cs typeface="+mn-cs"/>
                          <a:sym typeface="Arial"/>
                        </a:rPr>
                        <a:t>1993</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cap="none" baseline="0" dirty="0" smtClean="0">
                          <a:solidFill>
                            <a:schemeClr val="tx1"/>
                          </a:solidFill>
                          <a:latin typeface="+mn-lt"/>
                          <a:ea typeface="+mn-ea"/>
                          <a:cs typeface="+mn-cs"/>
                          <a:sym typeface="Arial"/>
                        </a:rPr>
                        <a:t>3,100,000</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cap="none" baseline="0" dirty="0" smtClean="0">
                          <a:solidFill>
                            <a:schemeClr val="tx1"/>
                          </a:solidFill>
                          <a:latin typeface="+mn-lt"/>
                          <a:ea typeface="+mn-ea"/>
                          <a:cs typeface="+mn-cs"/>
                          <a:sym typeface="Arial"/>
                        </a:rPr>
                        <a:t>Pentium</a:t>
                      </a:r>
                      <a:endParaRPr lang="en-US" sz="1800" dirty="0" smtClean="0"/>
                    </a:p>
                  </a:txBody>
                  <a:tcPr/>
                </a:tc>
                <a:extLst>
                  <a:ext uri="{0D108BD9-81ED-4DB2-BD59-A6C34878D82A}">
                    <a16:rowId xmlns:a16="http://schemas.microsoft.com/office/drawing/2014/main" val="3362223210"/>
                  </a:ext>
                </a:extLst>
              </a:tr>
              <a:tr h="382325">
                <a:tc>
                  <a:txBody>
                    <a:bodyPr/>
                    <a:lstStyle/>
                    <a:p>
                      <a:r>
                        <a:rPr lang="en-US" sz="1400" b="0" i="0" u="none" strike="noStrike" cap="none" baseline="0" dirty="0" smtClean="0">
                          <a:solidFill>
                            <a:schemeClr val="tx1"/>
                          </a:solidFill>
                          <a:latin typeface="+mn-lt"/>
                          <a:ea typeface="+mn-ea"/>
                          <a:cs typeface="+mn-cs"/>
                          <a:sym typeface="Arial"/>
                        </a:rPr>
                        <a:t>1999</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cap="none" baseline="0" dirty="0" smtClean="0">
                          <a:solidFill>
                            <a:schemeClr val="tx1"/>
                          </a:solidFill>
                          <a:latin typeface="+mn-lt"/>
                          <a:ea typeface="+mn-ea"/>
                          <a:cs typeface="+mn-cs"/>
                          <a:sym typeface="Arial"/>
                        </a:rPr>
                        <a:t>9,500,000</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cap="none" baseline="0" dirty="0" smtClean="0">
                          <a:solidFill>
                            <a:schemeClr val="tx1"/>
                          </a:solidFill>
                          <a:latin typeface="+mn-lt"/>
                          <a:ea typeface="+mn-ea"/>
                          <a:cs typeface="+mn-cs"/>
                          <a:sym typeface="Arial"/>
                        </a:rPr>
                        <a:t>Pentium III</a:t>
                      </a:r>
                      <a:endParaRPr lang="en-US" sz="1800" dirty="0" smtClean="0"/>
                    </a:p>
                  </a:txBody>
                  <a:tcPr/>
                </a:tc>
                <a:extLst>
                  <a:ext uri="{0D108BD9-81ED-4DB2-BD59-A6C34878D82A}">
                    <a16:rowId xmlns:a16="http://schemas.microsoft.com/office/drawing/2014/main" val="99076187"/>
                  </a:ext>
                </a:extLst>
              </a:tr>
            </a:tbl>
          </a:graphicData>
        </a:graphic>
      </p:graphicFrame>
    </p:spTree>
    <p:extLst>
      <p:ext uri="{BB962C8B-B14F-4D97-AF65-F5344CB8AC3E}">
        <p14:creationId xmlns:p14="http://schemas.microsoft.com/office/powerpoint/2010/main" val="39348605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Aspects of Computer Science</a:t>
            </a:r>
            <a:endParaRPr lang="en-US" dirty="0"/>
          </a:p>
        </p:txBody>
      </p:sp>
      <p:sp>
        <p:nvSpPr>
          <p:cNvPr id="7" name="Content Placeholder 6"/>
          <p:cNvSpPr>
            <a:spLocks noGrp="1"/>
          </p:cNvSpPr>
          <p:nvPr>
            <p:ph type="body" idx="1"/>
          </p:nvPr>
        </p:nvSpPr>
        <p:spPr/>
        <p:txBody>
          <a:bodyPr/>
          <a:lstStyle/>
          <a:p>
            <a:r>
              <a:rPr lang="en-US" dirty="0" smtClean="0"/>
              <a:t>Theory of computation</a:t>
            </a:r>
          </a:p>
          <a:p>
            <a:r>
              <a:rPr lang="en-US" dirty="0" smtClean="0"/>
              <a:t>Computational Efficiency</a:t>
            </a:r>
          </a:p>
          <a:p>
            <a:r>
              <a:rPr lang="en-US" dirty="0" smtClean="0"/>
              <a:t>Algorithms and Data Structures</a:t>
            </a:r>
          </a:p>
          <a:p>
            <a:r>
              <a:rPr lang="en-US" dirty="0" smtClean="0"/>
              <a:t>Parallel Processing</a:t>
            </a:r>
          </a:p>
          <a:p>
            <a:r>
              <a:rPr lang="en-US" dirty="0" smtClean="0"/>
              <a:t>Software Engineering</a:t>
            </a:r>
          </a:p>
          <a:p>
            <a:r>
              <a:rPr lang="en-US" dirty="0" smtClean="0"/>
              <a:t>Others</a:t>
            </a:r>
            <a:endParaRPr lang="en-US" dirty="0"/>
          </a:p>
        </p:txBody>
      </p:sp>
    </p:spTree>
    <p:extLst>
      <p:ext uri="{BB962C8B-B14F-4D97-AF65-F5344CB8AC3E}">
        <p14:creationId xmlns:p14="http://schemas.microsoft.com/office/powerpoint/2010/main" val="251826808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Smaller </a:t>
            </a:r>
            <a:r>
              <a:rPr lang="en-US" dirty="0" smtClean="0"/>
              <a:t>Means </a:t>
            </a:r>
            <a:r>
              <a:rPr lang="en-US" dirty="0"/>
              <a:t>M</a:t>
            </a:r>
            <a:r>
              <a:rPr lang="en-US" dirty="0" smtClean="0"/>
              <a:t>ore </a:t>
            </a:r>
            <a:r>
              <a:rPr lang="en-US" sz="2000" b="0" dirty="0" smtClean="0"/>
              <a:t>(2 </a:t>
            </a:r>
            <a:r>
              <a:rPr lang="en-US" sz="2000" b="0" dirty="0"/>
              <a:t>of 2)</a:t>
            </a:r>
            <a:endParaRPr lang="en-US" dirty="0"/>
          </a:p>
        </p:txBody>
      </p:sp>
      <p:graphicFrame>
        <p:nvGraphicFramePr>
          <p:cNvPr id="5" name="Table 2"/>
          <p:cNvGraphicFramePr>
            <a:graphicFrameLocks noGrp="1"/>
          </p:cNvGraphicFramePr>
          <p:nvPr>
            <p:extLst>
              <p:ext uri="{D42A27DB-BD31-4B8C-83A1-F6EECF244321}">
                <p14:modId xmlns:p14="http://schemas.microsoft.com/office/powerpoint/2010/main" val="2551091559"/>
              </p:ext>
            </p:extLst>
          </p:nvPr>
        </p:nvGraphicFramePr>
        <p:xfrm>
          <a:off x="1076738" y="2832648"/>
          <a:ext cx="7132983" cy="2293950"/>
        </p:xfrm>
        <a:graphic>
          <a:graphicData uri="http://schemas.openxmlformats.org/drawingml/2006/table">
            <a:tbl>
              <a:tblPr firstRow="1" bandRow="1">
                <a:tableStyleId>{5940675A-B579-460E-94D1-54222C63F5DA}</a:tableStyleId>
              </a:tblPr>
              <a:tblGrid>
                <a:gridCol w="2377661">
                  <a:extLst>
                    <a:ext uri="{9D8B030D-6E8A-4147-A177-3AD203B41FA5}">
                      <a16:colId xmlns:a16="http://schemas.microsoft.com/office/drawing/2014/main" val="1719045202"/>
                    </a:ext>
                  </a:extLst>
                </a:gridCol>
                <a:gridCol w="2377661">
                  <a:extLst>
                    <a:ext uri="{9D8B030D-6E8A-4147-A177-3AD203B41FA5}">
                      <a16:colId xmlns:a16="http://schemas.microsoft.com/office/drawing/2014/main" val="3068033568"/>
                    </a:ext>
                  </a:extLst>
                </a:gridCol>
                <a:gridCol w="2377661">
                  <a:extLst>
                    <a:ext uri="{9D8B030D-6E8A-4147-A177-3AD203B41FA5}">
                      <a16:colId xmlns:a16="http://schemas.microsoft.com/office/drawing/2014/main" val="3728160430"/>
                    </a:ext>
                  </a:extLst>
                </a:gridCol>
              </a:tblGrid>
              <a:tr h="382325">
                <a:tc>
                  <a:txBody>
                    <a:bodyPr/>
                    <a:lstStyle/>
                    <a:p>
                      <a:r>
                        <a:rPr lang="en-US" sz="1600" b="1" dirty="0" smtClean="0"/>
                        <a:t>Year</a:t>
                      </a:r>
                      <a:endParaRPr lang="en-US" sz="1600" b="1" dirty="0"/>
                    </a:p>
                  </a:txBody>
                  <a:tcPr/>
                </a:tc>
                <a:tc>
                  <a:txBody>
                    <a:bodyPr/>
                    <a:lstStyle/>
                    <a:p>
                      <a:r>
                        <a:rPr lang="en-US" sz="1600" b="1" dirty="0" smtClean="0"/>
                        <a:t>Transistor Count</a:t>
                      </a:r>
                      <a:endParaRPr lang="en-US" sz="1600" b="1" dirty="0"/>
                    </a:p>
                  </a:txBody>
                  <a:tcPr/>
                </a:tc>
                <a:tc>
                  <a:txBody>
                    <a:bodyPr/>
                    <a:lstStyle/>
                    <a:p>
                      <a:r>
                        <a:rPr lang="en-US" sz="1600" b="1" dirty="0" smtClean="0"/>
                        <a:t>Model</a:t>
                      </a:r>
                      <a:endParaRPr lang="en-US" sz="1600" b="1" dirty="0"/>
                    </a:p>
                  </a:txBody>
                  <a:tcPr/>
                </a:tc>
                <a:extLst>
                  <a:ext uri="{0D108BD9-81ED-4DB2-BD59-A6C34878D82A}">
                    <a16:rowId xmlns:a16="http://schemas.microsoft.com/office/drawing/2014/main" val="3962447239"/>
                  </a:ext>
                </a:extLst>
              </a:tr>
              <a:tr h="382325">
                <a:tc>
                  <a:txBody>
                    <a:bodyPr/>
                    <a:lstStyle/>
                    <a:p>
                      <a:r>
                        <a:rPr lang="en-US" sz="1400" b="0" i="0" u="none" strike="noStrike" cap="none" baseline="0" dirty="0" smtClean="0">
                          <a:solidFill>
                            <a:schemeClr val="tx1"/>
                          </a:solidFill>
                          <a:latin typeface="+mn-lt"/>
                          <a:ea typeface="+mn-ea"/>
                          <a:cs typeface="+mn-cs"/>
                          <a:sym typeface="Arial"/>
                        </a:rPr>
                        <a:t>2001</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cap="none" baseline="0" dirty="0" smtClean="0">
                          <a:solidFill>
                            <a:schemeClr val="tx1"/>
                          </a:solidFill>
                          <a:latin typeface="+mn-lt"/>
                          <a:ea typeface="+mn-ea"/>
                          <a:cs typeface="+mn-cs"/>
                          <a:sym typeface="Arial"/>
                        </a:rPr>
                        <a:t>42,000,000</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cap="none" baseline="0" dirty="0" smtClean="0">
                          <a:solidFill>
                            <a:schemeClr val="tx1"/>
                          </a:solidFill>
                          <a:latin typeface="+mn-lt"/>
                          <a:ea typeface="+mn-ea"/>
                          <a:cs typeface="+mn-cs"/>
                          <a:sym typeface="Arial"/>
                        </a:rPr>
                        <a:t>Pentium 4</a:t>
                      </a:r>
                      <a:endParaRPr lang="en-US" sz="1800" dirty="0" smtClean="0"/>
                    </a:p>
                  </a:txBody>
                  <a:tcPr/>
                </a:tc>
                <a:extLst>
                  <a:ext uri="{0D108BD9-81ED-4DB2-BD59-A6C34878D82A}">
                    <a16:rowId xmlns:a16="http://schemas.microsoft.com/office/drawing/2014/main" val="1413090947"/>
                  </a:ext>
                </a:extLst>
              </a:tr>
              <a:tr h="382325">
                <a:tc>
                  <a:txBody>
                    <a:bodyPr/>
                    <a:lstStyle/>
                    <a:p>
                      <a:r>
                        <a:rPr lang="it-IT" sz="1400" b="0" i="0" u="none" strike="noStrike" cap="none" baseline="0" dirty="0" smtClean="0">
                          <a:solidFill>
                            <a:schemeClr val="tx1"/>
                          </a:solidFill>
                          <a:latin typeface="+mn-lt"/>
                          <a:ea typeface="+mn-ea"/>
                          <a:cs typeface="+mn-cs"/>
                          <a:sym typeface="Arial"/>
                        </a:rPr>
                        <a:t>2007</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600" b="0" i="0" u="none" strike="noStrike" cap="none" baseline="0" dirty="0" smtClean="0">
                          <a:solidFill>
                            <a:schemeClr val="tx1"/>
                          </a:solidFill>
                          <a:latin typeface="+mn-lt"/>
                          <a:ea typeface="+mn-ea"/>
                          <a:cs typeface="+mn-cs"/>
                          <a:sym typeface="Arial"/>
                        </a:rPr>
                        <a:t>582,000,000</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600" b="0" i="0" u="none" strike="noStrike" cap="none" baseline="0" dirty="0" smtClean="0">
                          <a:solidFill>
                            <a:schemeClr val="tx1"/>
                          </a:solidFill>
                          <a:latin typeface="+mn-lt"/>
                          <a:ea typeface="+mn-ea"/>
                          <a:cs typeface="+mn-cs"/>
                          <a:sym typeface="Arial"/>
                        </a:rPr>
                        <a:t>Core 2 Quad</a:t>
                      </a:r>
                      <a:endParaRPr lang="en-US" sz="1800" dirty="0" smtClean="0"/>
                    </a:p>
                  </a:txBody>
                  <a:tcPr/>
                </a:tc>
                <a:extLst>
                  <a:ext uri="{0D108BD9-81ED-4DB2-BD59-A6C34878D82A}">
                    <a16:rowId xmlns:a16="http://schemas.microsoft.com/office/drawing/2014/main" val="2068593968"/>
                  </a:ext>
                </a:extLst>
              </a:tr>
              <a:tr h="382325">
                <a:tc>
                  <a:txBody>
                    <a:bodyPr/>
                    <a:lstStyle/>
                    <a:p>
                      <a:r>
                        <a:rPr lang="en-US" sz="1400" b="0" i="0" u="none" strike="noStrike" cap="none" baseline="0" dirty="0" smtClean="0">
                          <a:solidFill>
                            <a:schemeClr val="tx1"/>
                          </a:solidFill>
                          <a:latin typeface="+mn-lt"/>
                          <a:ea typeface="+mn-ea"/>
                          <a:cs typeface="+mn-cs"/>
                          <a:sym typeface="Arial"/>
                        </a:rPr>
                        <a:t>2011</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cap="none" baseline="0" dirty="0" smtClean="0">
                          <a:solidFill>
                            <a:schemeClr val="tx1"/>
                          </a:solidFill>
                          <a:latin typeface="+mn-lt"/>
                          <a:ea typeface="+mn-ea"/>
                          <a:cs typeface="+mn-cs"/>
                          <a:sym typeface="Arial"/>
                        </a:rPr>
                        <a:t>2,600,000,000</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cap="none" baseline="0" dirty="0" smtClean="0">
                          <a:solidFill>
                            <a:schemeClr val="tx1"/>
                          </a:solidFill>
                          <a:latin typeface="+mn-lt"/>
                          <a:ea typeface="+mn-ea"/>
                          <a:cs typeface="+mn-cs"/>
                          <a:sym typeface="Arial"/>
                        </a:rPr>
                        <a:t>10-core </a:t>
                      </a:r>
                      <a:r>
                        <a:rPr lang="en-US" sz="1600" b="0" i="0" u="none" strike="noStrike" cap="none" baseline="0" dirty="0" err="1" smtClean="0">
                          <a:solidFill>
                            <a:schemeClr val="tx1"/>
                          </a:solidFill>
                          <a:latin typeface="+mn-lt"/>
                          <a:ea typeface="+mn-ea"/>
                          <a:cs typeface="+mn-cs"/>
                          <a:sym typeface="Arial"/>
                        </a:rPr>
                        <a:t>Westmere</a:t>
                      </a:r>
                      <a:endParaRPr lang="en-US" sz="1800" dirty="0" smtClean="0"/>
                    </a:p>
                  </a:txBody>
                  <a:tcPr/>
                </a:tc>
                <a:extLst>
                  <a:ext uri="{0D108BD9-81ED-4DB2-BD59-A6C34878D82A}">
                    <a16:rowId xmlns:a16="http://schemas.microsoft.com/office/drawing/2014/main" val="2542165037"/>
                  </a:ext>
                </a:extLst>
              </a:tr>
              <a:tr h="382325">
                <a:tc>
                  <a:txBody>
                    <a:bodyPr/>
                    <a:lstStyle/>
                    <a:p>
                      <a:r>
                        <a:rPr lang="en-US" sz="1400" b="0" i="0" u="none" strike="noStrike" cap="none" baseline="0" dirty="0" smtClean="0">
                          <a:solidFill>
                            <a:schemeClr val="tx1"/>
                          </a:solidFill>
                          <a:latin typeface="+mn-lt"/>
                          <a:ea typeface="+mn-ea"/>
                          <a:cs typeface="+mn-cs"/>
                          <a:sym typeface="Arial"/>
                        </a:rPr>
                        <a:t>2014</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rPr>
                        <a:t>3,000,000,000</a:t>
                      </a:r>
                      <a:endParaRPr lang="en-US" sz="1800" dirty="0"/>
                    </a:p>
                  </a:txBody>
                  <a:tcPr/>
                </a:tc>
                <a:tc>
                  <a:txBody>
                    <a:bodyPr/>
                    <a:lstStyle/>
                    <a:p>
                      <a:r>
                        <a:rPr lang="en-US" sz="1600" b="0" i="0" u="none" strike="noStrike" cap="none" baseline="0" dirty="0" smtClean="0">
                          <a:solidFill>
                            <a:schemeClr val="tx1"/>
                          </a:solidFill>
                          <a:latin typeface="+mn-lt"/>
                          <a:ea typeface="+mn-ea"/>
                          <a:cs typeface="+mn-cs"/>
                          <a:sym typeface="Arial"/>
                        </a:rPr>
                        <a:t>Apple A8X (iPad2)</a:t>
                      </a:r>
                      <a:endParaRPr lang="en-US" sz="1800" dirty="0"/>
                    </a:p>
                  </a:txBody>
                  <a:tcPr/>
                </a:tc>
                <a:extLst>
                  <a:ext uri="{0D108BD9-81ED-4DB2-BD59-A6C34878D82A}">
                    <a16:rowId xmlns:a16="http://schemas.microsoft.com/office/drawing/2014/main" val="3695293856"/>
                  </a:ext>
                </a:extLst>
              </a:tr>
              <a:tr h="382325">
                <a:tc>
                  <a:txBody>
                    <a:bodyPr/>
                    <a:lstStyle/>
                    <a:p>
                      <a:r>
                        <a:rPr lang="en-US" sz="1400" b="0" i="0" u="none" strike="noStrike" cap="none" baseline="0" dirty="0" smtClean="0">
                          <a:solidFill>
                            <a:schemeClr val="tx1"/>
                          </a:solidFill>
                          <a:latin typeface="+mn-lt"/>
                          <a:ea typeface="+mn-ea"/>
                          <a:cs typeface="+mn-cs"/>
                          <a:sym typeface="Arial"/>
                        </a:rPr>
                        <a:t>2015</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rPr>
                        <a:t>5,560,000,000</a:t>
                      </a:r>
                      <a:endParaRPr lang="en-US" sz="1800" dirty="0"/>
                    </a:p>
                  </a:txBody>
                  <a:tcPr/>
                </a:tc>
                <a:tc>
                  <a:txBody>
                    <a:bodyPr/>
                    <a:lstStyle/>
                    <a:p>
                      <a:r>
                        <a:rPr lang="en-US" sz="1600" b="0" i="0" u="none" strike="noStrike" cap="none" baseline="0" dirty="0" smtClean="0">
                          <a:solidFill>
                            <a:schemeClr val="tx1"/>
                          </a:solidFill>
                          <a:latin typeface="+mn-lt"/>
                          <a:ea typeface="+mn-ea"/>
                          <a:cs typeface="+mn-cs"/>
                          <a:sym typeface="Arial"/>
                        </a:rPr>
                        <a:t>18-core Xeon </a:t>
                      </a:r>
                      <a:r>
                        <a:rPr lang="en-US" sz="1600" b="0" i="0" u="none" strike="noStrike" cap="none" baseline="0" dirty="0" err="1" smtClean="0">
                          <a:solidFill>
                            <a:schemeClr val="tx1"/>
                          </a:solidFill>
                          <a:latin typeface="+mn-lt"/>
                          <a:ea typeface="+mn-ea"/>
                          <a:cs typeface="+mn-cs"/>
                          <a:sym typeface="Arial"/>
                        </a:rPr>
                        <a:t>Haswell</a:t>
                      </a:r>
                      <a:endParaRPr lang="en-US" sz="1800" dirty="0"/>
                    </a:p>
                  </a:txBody>
                  <a:tcPr/>
                </a:tc>
                <a:extLst>
                  <a:ext uri="{0D108BD9-81ED-4DB2-BD59-A6C34878D82A}">
                    <a16:rowId xmlns:a16="http://schemas.microsoft.com/office/drawing/2014/main" val="3010868703"/>
                  </a:ext>
                </a:extLst>
              </a:tr>
            </a:tbl>
          </a:graphicData>
        </a:graphic>
      </p:graphicFrame>
    </p:spTree>
    <p:extLst>
      <p:ext uri="{BB962C8B-B14F-4D97-AF65-F5344CB8AC3E}">
        <p14:creationId xmlns:p14="http://schemas.microsoft.com/office/powerpoint/2010/main" val="380649431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Title 1"/>
          <p:cNvSpPr>
            <a:spLocks noGrp="1"/>
          </p:cNvSpPr>
          <p:nvPr>
            <p:ph type="title"/>
          </p:nvPr>
        </p:nvSpPr>
        <p:spPr/>
        <p:txBody>
          <a:bodyPr/>
          <a:lstStyle/>
          <a:p>
            <a:r>
              <a:rPr lang="en-US" smtClean="0"/>
              <a:t>GPUs too!</a:t>
            </a:r>
          </a:p>
        </p:txBody>
      </p:sp>
      <p:graphicFrame>
        <p:nvGraphicFramePr>
          <p:cNvPr id="2" name="Table 2"/>
          <p:cNvGraphicFramePr>
            <a:graphicFrameLocks noGrp="1"/>
          </p:cNvGraphicFramePr>
          <p:nvPr>
            <p:extLst>
              <p:ext uri="{D42A27DB-BD31-4B8C-83A1-F6EECF244321}">
                <p14:modId xmlns:p14="http://schemas.microsoft.com/office/powerpoint/2010/main" val="3691122186"/>
              </p:ext>
            </p:extLst>
          </p:nvPr>
        </p:nvGraphicFramePr>
        <p:xfrm>
          <a:off x="785190" y="2321340"/>
          <a:ext cx="7424532" cy="2225040"/>
        </p:xfrm>
        <a:graphic>
          <a:graphicData uri="http://schemas.openxmlformats.org/drawingml/2006/table">
            <a:tbl>
              <a:tblPr firstRow="1" bandRow="1">
                <a:tableStyleId>{5940675A-B579-460E-94D1-54222C63F5DA}</a:tableStyleId>
              </a:tblPr>
              <a:tblGrid>
                <a:gridCol w="1237422">
                  <a:extLst>
                    <a:ext uri="{9D8B030D-6E8A-4147-A177-3AD203B41FA5}">
                      <a16:colId xmlns:a16="http://schemas.microsoft.com/office/drawing/2014/main" val="2310338466"/>
                    </a:ext>
                  </a:extLst>
                </a:gridCol>
                <a:gridCol w="1466023">
                  <a:extLst>
                    <a:ext uri="{9D8B030D-6E8A-4147-A177-3AD203B41FA5}">
                      <a16:colId xmlns:a16="http://schemas.microsoft.com/office/drawing/2014/main" val="3437368483"/>
                    </a:ext>
                  </a:extLst>
                </a:gridCol>
                <a:gridCol w="1008821">
                  <a:extLst>
                    <a:ext uri="{9D8B030D-6E8A-4147-A177-3AD203B41FA5}">
                      <a16:colId xmlns:a16="http://schemas.microsoft.com/office/drawing/2014/main" val="172454451"/>
                    </a:ext>
                  </a:extLst>
                </a:gridCol>
                <a:gridCol w="1237422">
                  <a:extLst>
                    <a:ext uri="{9D8B030D-6E8A-4147-A177-3AD203B41FA5}">
                      <a16:colId xmlns:a16="http://schemas.microsoft.com/office/drawing/2014/main" val="1370947929"/>
                    </a:ext>
                  </a:extLst>
                </a:gridCol>
                <a:gridCol w="1237422">
                  <a:extLst>
                    <a:ext uri="{9D8B030D-6E8A-4147-A177-3AD203B41FA5}">
                      <a16:colId xmlns:a16="http://schemas.microsoft.com/office/drawing/2014/main" val="4126692985"/>
                    </a:ext>
                  </a:extLst>
                </a:gridCol>
                <a:gridCol w="1237422">
                  <a:extLst>
                    <a:ext uri="{9D8B030D-6E8A-4147-A177-3AD203B41FA5}">
                      <a16:colId xmlns:a16="http://schemas.microsoft.com/office/drawing/2014/main" val="3433370130"/>
                    </a:ext>
                  </a:extLst>
                </a:gridCol>
              </a:tblGrid>
              <a:tr h="370840">
                <a:tc>
                  <a:txBody>
                    <a:bodyPr/>
                    <a:lstStyle/>
                    <a:p>
                      <a:pPr algn="l" fontAlgn="b"/>
                      <a:r>
                        <a:rPr lang="en-US" sz="1600" b="1" i="0" u="none" strike="noStrike" dirty="0">
                          <a:effectLst/>
                          <a:latin typeface="+mn-lt"/>
                          <a:cs typeface="Times New Roman" panose="02020603050405020304" pitchFamily="18" charset="0"/>
                        </a:rPr>
                        <a:t>Processor</a:t>
                      </a:r>
                    </a:p>
                  </a:txBody>
                  <a:tcPr marL="9525" marR="9525" marT="9525" marB="0"/>
                </a:tc>
                <a:tc>
                  <a:txBody>
                    <a:bodyPr/>
                    <a:lstStyle/>
                    <a:p>
                      <a:pPr algn="l" fontAlgn="b"/>
                      <a:r>
                        <a:rPr lang="en-US" sz="1600" b="1" i="0" u="none" strike="noStrike" dirty="0" smtClean="0">
                          <a:effectLst/>
                          <a:latin typeface="+mn-lt"/>
                          <a:cs typeface="Times New Roman" panose="02020603050405020304" pitchFamily="18" charset="0"/>
                        </a:rPr>
                        <a:t>Count</a:t>
                      </a:r>
                      <a:endParaRPr lang="en-US" sz="1600" b="1" i="0" u="none" strike="noStrike" dirty="0">
                        <a:effectLst/>
                        <a:latin typeface="+mn-lt"/>
                        <a:cs typeface="Times New Roman" panose="02020603050405020304" pitchFamily="18" charset="0"/>
                      </a:endParaRPr>
                    </a:p>
                  </a:txBody>
                  <a:tcPr marL="9525" marR="9525" marT="9525" marB="0"/>
                </a:tc>
                <a:tc>
                  <a:txBody>
                    <a:bodyPr/>
                    <a:lstStyle/>
                    <a:p>
                      <a:pPr algn="l" fontAlgn="b"/>
                      <a:r>
                        <a:rPr lang="en-US" sz="1600" b="1" i="0" u="none" strike="noStrike" dirty="0">
                          <a:effectLst/>
                          <a:latin typeface="+mn-lt"/>
                          <a:cs typeface="Times New Roman" panose="02020603050405020304" pitchFamily="18" charset="0"/>
                        </a:rPr>
                        <a:t>Date</a:t>
                      </a:r>
                    </a:p>
                  </a:txBody>
                  <a:tcPr marL="9525" marR="9525" marT="9525" marB="0"/>
                </a:tc>
                <a:tc>
                  <a:txBody>
                    <a:bodyPr/>
                    <a:lstStyle/>
                    <a:p>
                      <a:pPr algn="l" fontAlgn="b"/>
                      <a:r>
                        <a:rPr lang="en-US" sz="1600" b="1" i="0" u="none" strike="noStrike">
                          <a:effectLst/>
                          <a:latin typeface="+mn-lt"/>
                          <a:cs typeface="Times New Roman" panose="02020603050405020304" pitchFamily="18" charset="0"/>
                        </a:rPr>
                        <a:t>Co.</a:t>
                      </a:r>
                    </a:p>
                  </a:txBody>
                  <a:tcPr marL="9525" marR="9525" marT="9525" marB="0"/>
                </a:tc>
                <a:tc>
                  <a:txBody>
                    <a:bodyPr/>
                    <a:lstStyle/>
                    <a:p>
                      <a:pPr algn="l" fontAlgn="b"/>
                      <a:r>
                        <a:rPr lang="en-US" sz="1600" b="1" i="0" u="none" strike="noStrike">
                          <a:effectLst/>
                          <a:latin typeface="+mn-lt"/>
                          <a:cs typeface="Times New Roman" panose="02020603050405020304" pitchFamily="18" charset="0"/>
                        </a:rPr>
                        <a:t>Process</a:t>
                      </a:r>
                    </a:p>
                  </a:txBody>
                  <a:tcPr marL="9525" marR="9525" marT="9525" marB="0"/>
                </a:tc>
                <a:tc>
                  <a:txBody>
                    <a:bodyPr/>
                    <a:lstStyle/>
                    <a:p>
                      <a:pPr algn="l" fontAlgn="b"/>
                      <a:r>
                        <a:rPr lang="en-US" sz="1600" b="1" i="0" u="none" strike="noStrike" dirty="0">
                          <a:effectLst/>
                          <a:latin typeface="+mn-lt"/>
                          <a:cs typeface="Times New Roman" panose="02020603050405020304" pitchFamily="18" charset="0"/>
                        </a:rPr>
                        <a:t>Area</a:t>
                      </a:r>
                    </a:p>
                  </a:txBody>
                  <a:tcPr marL="9525" marR="9525" marT="9525" marB="0"/>
                </a:tc>
                <a:extLst>
                  <a:ext uri="{0D108BD9-81ED-4DB2-BD59-A6C34878D82A}">
                    <a16:rowId xmlns:a16="http://schemas.microsoft.com/office/drawing/2014/main" val="3482923343"/>
                  </a:ext>
                </a:extLst>
              </a:tr>
              <a:tr h="370840">
                <a:tc>
                  <a:txBody>
                    <a:bodyPr/>
                    <a:lstStyle/>
                    <a:p>
                      <a:pPr algn="l" fontAlgn="b"/>
                      <a:r>
                        <a:rPr lang="en-US" sz="1600" b="0" i="0" u="none" strike="noStrike" dirty="0">
                          <a:effectLst/>
                          <a:latin typeface="+mn-lt"/>
                          <a:cs typeface="Times New Roman" panose="02020603050405020304" pitchFamily="18" charset="0"/>
                        </a:rPr>
                        <a:t>G80</a:t>
                      </a:r>
                    </a:p>
                  </a:txBody>
                  <a:tcPr marL="9525" marR="9525" marT="9525" marB="0"/>
                </a:tc>
                <a:tc>
                  <a:txBody>
                    <a:bodyPr/>
                    <a:lstStyle/>
                    <a:p>
                      <a:pPr algn="l" fontAlgn="b"/>
                      <a:r>
                        <a:rPr lang="en-US" sz="1600" b="0" i="0" u="none" strike="noStrike" dirty="0">
                          <a:effectLst/>
                          <a:latin typeface="+mn-lt"/>
                          <a:cs typeface="Times New Roman" panose="02020603050405020304" pitchFamily="18" charset="0"/>
                        </a:rPr>
                        <a:t>681,000,000</a:t>
                      </a:r>
                    </a:p>
                  </a:txBody>
                  <a:tcPr marL="9525" marR="9525" marT="9525" marB="0"/>
                </a:tc>
                <a:tc>
                  <a:txBody>
                    <a:bodyPr/>
                    <a:lstStyle/>
                    <a:p>
                      <a:pPr algn="l" fontAlgn="b"/>
                      <a:r>
                        <a:rPr lang="en-US" sz="1600" b="0" i="0" u="none" strike="noStrike">
                          <a:effectLst/>
                          <a:latin typeface="+mn-lt"/>
                          <a:cs typeface="Times New Roman" panose="02020603050405020304" pitchFamily="18" charset="0"/>
                        </a:rPr>
                        <a:t>2006</a:t>
                      </a:r>
                    </a:p>
                  </a:txBody>
                  <a:tcPr marL="9525" marR="9525" marT="9525" marB="0"/>
                </a:tc>
                <a:tc>
                  <a:txBody>
                    <a:bodyPr/>
                    <a:lstStyle/>
                    <a:p>
                      <a:pPr algn="l" fontAlgn="b"/>
                      <a:r>
                        <a:rPr lang="en-US" sz="1600" b="0" i="0" u="none" strike="noStrike" dirty="0" smtClean="0">
                          <a:effectLst/>
                          <a:latin typeface="+mn-lt"/>
                          <a:cs typeface="Times New Roman" panose="02020603050405020304" pitchFamily="18" charset="0"/>
                        </a:rPr>
                        <a:t>N</a:t>
                      </a:r>
                      <a:r>
                        <a:rPr lang="en-US" sz="100" b="0" i="0" u="none" strike="noStrike" dirty="0" smtClean="0">
                          <a:effectLst/>
                          <a:latin typeface="+mn-lt"/>
                          <a:cs typeface="Times New Roman" panose="02020603050405020304" pitchFamily="18" charset="0"/>
                        </a:rPr>
                        <a:t> </a:t>
                      </a:r>
                      <a:r>
                        <a:rPr lang="en-US" sz="1600" b="0" i="0" u="none" strike="noStrike" dirty="0" smtClean="0">
                          <a:effectLst/>
                          <a:latin typeface="+mn-lt"/>
                          <a:cs typeface="Times New Roman" panose="02020603050405020304" pitchFamily="18" charset="0"/>
                        </a:rPr>
                        <a:t>V</a:t>
                      </a:r>
                      <a:r>
                        <a:rPr lang="en-US" sz="100" b="0" i="0" u="none" strike="noStrike" dirty="0" smtClean="0">
                          <a:effectLst/>
                          <a:latin typeface="+mn-lt"/>
                          <a:cs typeface="Times New Roman" panose="02020603050405020304" pitchFamily="18" charset="0"/>
                        </a:rPr>
                        <a:t> </a:t>
                      </a:r>
                      <a:r>
                        <a:rPr lang="en-US" sz="1600" b="0" i="0" u="none" strike="noStrike" dirty="0" smtClean="0">
                          <a:effectLst/>
                          <a:latin typeface="+mn-lt"/>
                          <a:cs typeface="Times New Roman" panose="02020603050405020304" pitchFamily="18" charset="0"/>
                        </a:rPr>
                        <a:t>I</a:t>
                      </a:r>
                      <a:r>
                        <a:rPr lang="en-US" sz="100" b="0" i="0" u="none" strike="noStrike" dirty="0" smtClean="0">
                          <a:effectLst/>
                          <a:latin typeface="+mn-lt"/>
                          <a:cs typeface="Times New Roman" panose="02020603050405020304" pitchFamily="18" charset="0"/>
                        </a:rPr>
                        <a:t> </a:t>
                      </a:r>
                      <a:r>
                        <a:rPr lang="en-US" sz="1600" b="0" i="0" u="none" strike="noStrike" dirty="0" smtClean="0">
                          <a:effectLst/>
                          <a:latin typeface="+mn-lt"/>
                          <a:cs typeface="Times New Roman" panose="02020603050405020304" pitchFamily="18" charset="0"/>
                        </a:rPr>
                        <a:t>D</a:t>
                      </a:r>
                      <a:r>
                        <a:rPr lang="en-US" sz="100" b="0" i="0" u="none" strike="noStrike" dirty="0" smtClean="0">
                          <a:effectLst/>
                          <a:latin typeface="+mn-lt"/>
                          <a:cs typeface="Times New Roman" panose="02020603050405020304" pitchFamily="18" charset="0"/>
                        </a:rPr>
                        <a:t> </a:t>
                      </a:r>
                      <a:r>
                        <a:rPr lang="en-US" sz="1600" b="0" i="0" u="none" strike="noStrike" dirty="0" smtClean="0">
                          <a:effectLst/>
                          <a:latin typeface="+mn-lt"/>
                          <a:cs typeface="Times New Roman" panose="02020603050405020304" pitchFamily="18" charset="0"/>
                        </a:rPr>
                        <a:t>I</a:t>
                      </a:r>
                      <a:r>
                        <a:rPr lang="en-US" sz="100" b="0" i="0" u="none" strike="noStrike" dirty="0" smtClean="0">
                          <a:effectLst/>
                          <a:latin typeface="+mn-lt"/>
                          <a:cs typeface="Times New Roman" panose="02020603050405020304" pitchFamily="18" charset="0"/>
                        </a:rPr>
                        <a:t> </a:t>
                      </a:r>
                      <a:r>
                        <a:rPr lang="en-US" sz="1600" b="0" i="0" u="none" strike="noStrike" dirty="0" smtClean="0">
                          <a:effectLst/>
                          <a:latin typeface="+mn-lt"/>
                          <a:cs typeface="Times New Roman" panose="02020603050405020304" pitchFamily="18" charset="0"/>
                        </a:rPr>
                        <a:t>A</a:t>
                      </a:r>
                      <a:endParaRPr lang="en-US" sz="1600" b="0" i="0" u="none" strike="noStrike" dirty="0">
                        <a:effectLst/>
                        <a:latin typeface="+mn-lt"/>
                        <a:cs typeface="Times New Roman" panose="02020603050405020304" pitchFamily="18" charset="0"/>
                      </a:endParaRPr>
                    </a:p>
                  </a:txBody>
                  <a:tcPr marL="9525" marR="9525" marT="9525" marB="0"/>
                </a:tc>
                <a:tc>
                  <a:txBody>
                    <a:bodyPr/>
                    <a:lstStyle/>
                    <a:p>
                      <a:pPr algn="l" fontAlgn="b"/>
                      <a:r>
                        <a:rPr lang="en-US" sz="1600" b="0" i="0" u="none" strike="noStrike" dirty="0">
                          <a:effectLst/>
                          <a:latin typeface="+mn-lt"/>
                          <a:cs typeface="Times New Roman" panose="02020603050405020304" pitchFamily="18" charset="0"/>
                        </a:rPr>
                        <a:t>90 nm</a:t>
                      </a:r>
                    </a:p>
                  </a:txBody>
                  <a:tcPr marL="9525" marR="9525" marT="9525" marB="0"/>
                </a:tc>
                <a:tc>
                  <a:txBody>
                    <a:bodyPr/>
                    <a:lstStyle/>
                    <a:p>
                      <a:pPr algn="l" fontAlgn="b"/>
                      <a:r>
                        <a:rPr lang="en-US" sz="1600" b="0" i="0" u="none" strike="noStrike" dirty="0">
                          <a:effectLst/>
                          <a:latin typeface="+mn-lt"/>
                          <a:cs typeface="Times New Roman" panose="02020603050405020304" pitchFamily="18" charset="0"/>
                        </a:rPr>
                        <a:t>480 mm²</a:t>
                      </a:r>
                    </a:p>
                  </a:txBody>
                  <a:tcPr marL="9525" marR="9525" marT="9525" marB="0"/>
                </a:tc>
                <a:extLst>
                  <a:ext uri="{0D108BD9-81ED-4DB2-BD59-A6C34878D82A}">
                    <a16:rowId xmlns:a16="http://schemas.microsoft.com/office/drawing/2014/main" val="2126416641"/>
                  </a:ext>
                </a:extLst>
              </a:tr>
              <a:tr h="370840">
                <a:tc>
                  <a:txBody>
                    <a:bodyPr/>
                    <a:lstStyle/>
                    <a:p>
                      <a:pPr algn="l" fontAlgn="b"/>
                      <a:r>
                        <a:rPr lang="en-US" sz="1600" b="0" i="0" u="none" strike="noStrike" dirty="0" smtClean="0">
                          <a:effectLst/>
                          <a:latin typeface="+mn-lt"/>
                          <a:cs typeface="Times New Roman" panose="02020603050405020304" pitchFamily="18" charset="0"/>
                        </a:rPr>
                        <a:t>R</a:t>
                      </a:r>
                      <a:r>
                        <a:rPr lang="en-US" sz="100" b="0" i="0" u="none" strike="noStrike" dirty="0" smtClean="0">
                          <a:effectLst/>
                          <a:latin typeface="+mn-lt"/>
                          <a:cs typeface="Times New Roman" panose="02020603050405020304" pitchFamily="18" charset="0"/>
                        </a:rPr>
                        <a:t> </a:t>
                      </a:r>
                      <a:r>
                        <a:rPr lang="en-US" sz="1600" b="0" i="0" u="none" strike="noStrike" dirty="0" smtClean="0">
                          <a:effectLst/>
                          <a:latin typeface="+mn-lt"/>
                          <a:cs typeface="Times New Roman" panose="02020603050405020304" pitchFamily="18" charset="0"/>
                        </a:rPr>
                        <a:t>V770</a:t>
                      </a:r>
                      <a:endParaRPr lang="en-US" sz="1600" b="0" i="0" u="none" strike="noStrike" dirty="0">
                        <a:effectLst/>
                        <a:latin typeface="+mn-lt"/>
                        <a:cs typeface="Times New Roman" panose="02020603050405020304" pitchFamily="18" charset="0"/>
                      </a:endParaRPr>
                    </a:p>
                  </a:txBody>
                  <a:tcPr marL="9525" marR="9525" marT="9525" marB="0"/>
                </a:tc>
                <a:tc>
                  <a:txBody>
                    <a:bodyPr/>
                    <a:lstStyle/>
                    <a:p>
                      <a:pPr algn="l" fontAlgn="b"/>
                      <a:r>
                        <a:rPr lang="en-US" sz="1600" b="0" i="0" u="none" strike="noStrike">
                          <a:effectLst/>
                          <a:latin typeface="+mn-lt"/>
                          <a:cs typeface="Times New Roman" panose="02020603050405020304" pitchFamily="18" charset="0"/>
                        </a:rPr>
                        <a:t>956,000,000</a:t>
                      </a:r>
                    </a:p>
                  </a:txBody>
                  <a:tcPr marL="9525" marR="9525" marT="9525" marB="0"/>
                </a:tc>
                <a:tc>
                  <a:txBody>
                    <a:bodyPr/>
                    <a:lstStyle/>
                    <a:p>
                      <a:pPr algn="l" fontAlgn="b"/>
                      <a:r>
                        <a:rPr lang="en-US" sz="1600" b="0" i="0" u="none" strike="noStrike">
                          <a:effectLst/>
                          <a:latin typeface="+mn-lt"/>
                          <a:cs typeface="Times New Roman" panose="02020603050405020304" pitchFamily="18" charset="0"/>
                        </a:rPr>
                        <a:t>2008</a:t>
                      </a:r>
                    </a:p>
                  </a:txBody>
                  <a:tcPr marL="9525" marR="9525" marT="9525" marB="0"/>
                </a:tc>
                <a:tc>
                  <a:txBody>
                    <a:bodyPr/>
                    <a:lstStyle/>
                    <a:p>
                      <a:pPr algn="l" fontAlgn="b"/>
                      <a:r>
                        <a:rPr lang="en-US" sz="1600" b="0" i="0" u="none" strike="noStrike" cap="none" baseline="0" dirty="0" smtClean="0">
                          <a:solidFill>
                            <a:schemeClr val="tx1"/>
                          </a:solidFill>
                          <a:latin typeface="+mn-lt"/>
                          <a:ea typeface="+mn-ea"/>
                          <a:cs typeface="+mn-cs"/>
                          <a:sym typeface="Arial"/>
                        </a:rPr>
                        <a:t>A</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M</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D</a:t>
                      </a:r>
                      <a:endParaRPr lang="en-US" sz="1600" b="0" i="0" u="none" strike="noStrike" dirty="0">
                        <a:effectLst/>
                        <a:latin typeface="+mn-lt"/>
                        <a:cs typeface="Times New Roman" panose="02020603050405020304" pitchFamily="18" charset="0"/>
                      </a:endParaRPr>
                    </a:p>
                  </a:txBody>
                  <a:tcPr marL="9525" marR="9525" marT="9525" marB="0"/>
                </a:tc>
                <a:tc>
                  <a:txBody>
                    <a:bodyPr/>
                    <a:lstStyle/>
                    <a:p>
                      <a:pPr algn="l" fontAlgn="b"/>
                      <a:r>
                        <a:rPr lang="en-US" sz="1600" b="0" i="0" u="none" strike="noStrike">
                          <a:effectLst/>
                          <a:latin typeface="+mn-lt"/>
                          <a:cs typeface="Times New Roman" panose="02020603050405020304" pitchFamily="18" charset="0"/>
                        </a:rPr>
                        <a:t>55nm</a:t>
                      </a:r>
                    </a:p>
                  </a:txBody>
                  <a:tcPr marL="9525" marR="9525" marT="9525" marB="0"/>
                </a:tc>
                <a:tc>
                  <a:txBody>
                    <a:bodyPr/>
                    <a:lstStyle/>
                    <a:p>
                      <a:pPr algn="l" fontAlgn="b"/>
                      <a:endParaRPr lang="en-US" sz="1600" b="0" i="0" u="none" strike="noStrike" dirty="0">
                        <a:effectLst/>
                        <a:latin typeface="+mn-lt"/>
                        <a:cs typeface="Times New Roman" panose="02020603050405020304" pitchFamily="18" charset="0"/>
                      </a:endParaRPr>
                    </a:p>
                  </a:txBody>
                  <a:tcPr marL="9525" marR="9525" marT="9525" marB="0"/>
                </a:tc>
                <a:extLst>
                  <a:ext uri="{0D108BD9-81ED-4DB2-BD59-A6C34878D82A}">
                    <a16:rowId xmlns:a16="http://schemas.microsoft.com/office/drawing/2014/main" val="1702216625"/>
                  </a:ext>
                </a:extLst>
              </a:tr>
              <a:tr h="370840">
                <a:tc>
                  <a:txBody>
                    <a:bodyPr/>
                    <a:lstStyle/>
                    <a:p>
                      <a:pPr algn="l" fontAlgn="b"/>
                      <a:r>
                        <a:rPr lang="en-US" sz="1600" b="0" i="0" u="none" strike="noStrike" dirty="0" smtClean="0">
                          <a:effectLst/>
                          <a:latin typeface="+mn-lt"/>
                          <a:cs typeface="Times New Roman" panose="02020603050405020304" pitchFamily="18" charset="0"/>
                        </a:rPr>
                        <a:t>G</a:t>
                      </a:r>
                      <a:r>
                        <a:rPr lang="en-US" sz="100" b="0" i="0" u="none" strike="noStrike" dirty="0" smtClean="0">
                          <a:effectLst/>
                          <a:latin typeface="+mn-lt"/>
                          <a:cs typeface="Times New Roman" panose="02020603050405020304" pitchFamily="18" charset="0"/>
                        </a:rPr>
                        <a:t> </a:t>
                      </a:r>
                      <a:r>
                        <a:rPr lang="en-US" sz="1600" b="0" i="0" u="none" strike="noStrike" dirty="0" smtClean="0">
                          <a:effectLst/>
                          <a:latin typeface="+mn-lt"/>
                          <a:cs typeface="Times New Roman" panose="02020603050405020304" pitchFamily="18" charset="0"/>
                        </a:rPr>
                        <a:t>T200</a:t>
                      </a:r>
                      <a:endParaRPr lang="en-US" sz="1600" b="0" i="0" u="none" strike="noStrike" dirty="0">
                        <a:effectLst/>
                        <a:latin typeface="+mn-lt"/>
                        <a:cs typeface="Times New Roman" panose="02020603050405020304" pitchFamily="18" charset="0"/>
                      </a:endParaRPr>
                    </a:p>
                  </a:txBody>
                  <a:tcPr marL="9525" marR="9525" marT="9525" marB="0"/>
                </a:tc>
                <a:tc>
                  <a:txBody>
                    <a:bodyPr/>
                    <a:lstStyle/>
                    <a:p>
                      <a:pPr algn="l" fontAlgn="b"/>
                      <a:r>
                        <a:rPr lang="en-US" sz="1600" b="0" i="0" u="none" strike="noStrike">
                          <a:effectLst/>
                          <a:latin typeface="+mn-lt"/>
                          <a:cs typeface="Times New Roman" panose="02020603050405020304" pitchFamily="18" charset="0"/>
                        </a:rPr>
                        <a:t>1,400,000,000</a:t>
                      </a:r>
                    </a:p>
                  </a:txBody>
                  <a:tcPr marL="9525" marR="9525" marT="9525" marB="0"/>
                </a:tc>
                <a:tc>
                  <a:txBody>
                    <a:bodyPr/>
                    <a:lstStyle/>
                    <a:p>
                      <a:pPr algn="l" fontAlgn="b"/>
                      <a:r>
                        <a:rPr lang="en-US" sz="1600" b="0" i="0" u="none" strike="noStrike">
                          <a:effectLst/>
                          <a:latin typeface="+mn-lt"/>
                          <a:cs typeface="Times New Roman" panose="02020603050405020304" pitchFamily="18" charset="0"/>
                        </a:rPr>
                        <a:t>2008</a:t>
                      </a:r>
                    </a:p>
                  </a:txBody>
                  <a:tcPr marL="9525" marR="9525" marT="9525" marB="0"/>
                </a:tc>
                <a:tc>
                  <a:txBody>
                    <a:bodyPr/>
                    <a:lstStyle/>
                    <a:p>
                      <a:pPr algn="l" fontAlgn="b"/>
                      <a:r>
                        <a:rPr lang="en-US" sz="1600" b="0" i="0" u="none" strike="noStrike" dirty="0" smtClean="0">
                          <a:effectLst/>
                          <a:latin typeface="+mn-lt"/>
                          <a:cs typeface="Times New Roman" panose="02020603050405020304" pitchFamily="18" charset="0"/>
                        </a:rPr>
                        <a:t>N</a:t>
                      </a:r>
                      <a:r>
                        <a:rPr lang="en-US" sz="100" b="0" i="0" u="none" strike="noStrike" dirty="0" smtClean="0">
                          <a:effectLst/>
                          <a:latin typeface="+mn-lt"/>
                          <a:cs typeface="Times New Roman" panose="02020603050405020304" pitchFamily="18" charset="0"/>
                        </a:rPr>
                        <a:t> </a:t>
                      </a:r>
                      <a:r>
                        <a:rPr lang="en-US" sz="1600" b="0" i="0" u="none" strike="noStrike" dirty="0" smtClean="0">
                          <a:effectLst/>
                          <a:latin typeface="+mn-lt"/>
                          <a:cs typeface="Times New Roman" panose="02020603050405020304" pitchFamily="18" charset="0"/>
                        </a:rPr>
                        <a:t>V</a:t>
                      </a:r>
                      <a:r>
                        <a:rPr lang="en-US" sz="100" b="0" i="0" u="none" strike="noStrike" dirty="0" smtClean="0">
                          <a:effectLst/>
                          <a:latin typeface="+mn-lt"/>
                          <a:cs typeface="Times New Roman" panose="02020603050405020304" pitchFamily="18" charset="0"/>
                        </a:rPr>
                        <a:t> </a:t>
                      </a:r>
                      <a:r>
                        <a:rPr lang="en-US" sz="1600" b="0" i="0" u="none" strike="noStrike" dirty="0" smtClean="0">
                          <a:effectLst/>
                          <a:latin typeface="+mn-lt"/>
                          <a:cs typeface="Times New Roman" panose="02020603050405020304" pitchFamily="18" charset="0"/>
                        </a:rPr>
                        <a:t>I</a:t>
                      </a:r>
                      <a:r>
                        <a:rPr lang="en-US" sz="100" b="0" i="0" u="none" strike="noStrike" dirty="0" smtClean="0">
                          <a:effectLst/>
                          <a:latin typeface="+mn-lt"/>
                          <a:cs typeface="Times New Roman" panose="02020603050405020304" pitchFamily="18" charset="0"/>
                        </a:rPr>
                        <a:t> </a:t>
                      </a:r>
                      <a:r>
                        <a:rPr lang="en-US" sz="1600" b="0" i="0" u="none" strike="noStrike" dirty="0" smtClean="0">
                          <a:effectLst/>
                          <a:latin typeface="+mn-lt"/>
                          <a:cs typeface="Times New Roman" panose="02020603050405020304" pitchFamily="18" charset="0"/>
                        </a:rPr>
                        <a:t>D</a:t>
                      </a:r>
                      <a:r>
                        <a:rPr lang="en-US" sz="100" b="0" i="0" u="none" strike="noStrike" dirty="0" smtClean="0">
                          <a:effectLst/>
                          <a:latin typeface="+mn-lt"/>
                          <a:cs typeface="Times New Roman" panose="02020603050405020304" pitchFamily="18" charset="0"/>
                        </a:rPr>
                        <a:t> </a:t>
                      </a:r>
                      <a:r>
                        <a:rPr lang="en-US" sz="1600" b="0" i="0" u="none" strike="noStrike" dirty="0" smtClean="0">
                          <a:effectLst/>
                          <a:latin typeface="+mn-lt"/>
                          <a:cs typeface="Times New Roman" panose="02020603050405020304" pitchFamily="18" charset="0"/>
                        </a:rPr>
                        <a:t>I</a:t>
                      </a:r>
                      <a:r>
                        <a:rPr lang="en-US" sz="100" b="0" i="0" u="none" strike="noStrike" dirty="0" smtClean="0">
                          <a:effectLst/>
                          <a:latin typeface="+mn-lt"/>
                          <a:cs typeface="Times New Roman" panose="02020603050405020304" pitchFamily="18" charset="0"/>
                        </a:rPr>
                        <a:t> </a:t>
                      </a:r>
                      <a:r>
                        <a:rPr lang="en-US" sz="1600" b="0" i="0" u="none" strike="noStrike" dirty="0" smtClean="0">
                          <a:effectLst/>
                          <a:latin typeface="+mn-lt"/>
                          <a:cs typeface="Times New Roman" panose="02020603050405020304" pitchFamily="18" charset="0"/>
                        </a:rPr>
                        <a:t>A</a:t>
                      </a:r>
                      <a:endParaRPr lang="en-US" sz="1600" b="0" i="0" u="none" strike="noStrike" dirty="0">
                        <a:effectLst/>
                        <a:latin typeface="+mn-lt"/>
                        <a:cs typeface="Times New Roman" panose="02020603050405020304" pitchFamily="18" charset="0"/>
                      </a:endParaRPr>
                    </a:p>
                  </a:txBody>
                  <a:tcPr marL="9525" marR="9525" marT="9525" marB="0"/>
                </a:tc>
                <a:tc>
                  <a:txBody>
                    <a:bodyPr/>
                    <a:lstStyle/>
                    <a:p>
                      <a:pPr algn="l" fontAlgn="b"/>
                      <a:r>
                        <a:rPr lang="en-US" sz="1600" b="0" i="0" u="none" strike="noStrike">
                          <a:effectLst/>
                          <a:latin typeface="+mn-lt"/>
                          <a:cs typeface="Times New Roman" panose="02020603050405020304" pitchFamily="18" charset="0"/>
                        </a:rPr>
                        <a:t>55 nm</a:t>
                      </a:r>
                    </a:p>
                  </a:txBody>
                  <a:tcPr marL="9525" marR="9525" marT="9525" marB="0"/>
                </a:tc>
                <a:tc>
                  <a:txBody>
                    <a:bodyPr/>
                    <a:lstStyle/>
                    <a:p>
                      <a:pPr algn="l" fontAlgn="b"/>
                      <a:r>
                        <a:rPr lang="en-US" sz="1600" b="0" i="0" u="none" strike="noStrike" dirty="0">
                          <a:effectLst/>
                          <a:latin typeface="+mn-lt"/>
                          <a:cs typeface="Times New Roman" panose="02020603050405020304" pitchFamily="18" charset="0"/>
                        </a:rPr>
                        <a:t>576 mm²</a:t>
                      </a:r>
                    </a:p>
                  </a:txBody>
                  <a:tcPr marL="9525" marR="9525" marT="9525" marB="0"/>
                </a:tc>
                <a:extLst>
                  <a:ext uri="{0D108BD9-81ED-4DB2-BD59-A6C34878D82A}">
                    <a16:rowId xmlns:a16="http://schemas.microsoft.com/office/drawing/2014/main" val="2196980183"/>
                  </a:ext>
                </a:extLst>
              </a:tr>
              <a:tr h="370840">
                <a:tc>
                  <a:txBody>
                    <a:bodyPr/>
                    <a:lstStyle/>
                    <a:p>
                      <a:pPr algn="l" fontAlgn="b"/>
                      <a:r>
                        <a:rPr lang="en-US" sz="1600" b="0" i="0" u="none" strike="noStrike" dirty="0" smtClean="0">
                          <a:effectLst/>
                          <a:latin typeface="+mn-lt"/>
                          <a:cs typeface="Times New Roman" panose="02020603050405020304" pitchFamily="18" charset="0"/>
                        </a:rPr>
                        <a:t>H</a:t>
                      </a:r>
                      <a:r>
                        <a:rPr lang="en-US" sz="100" b="0" i="0" u="none" strike="noStrike" dirty="0" smtClean="0">
                          <a:effectLst/>
                          <a:latin typeface="+mn-lt"/>
                          <a:cs typeface="Times New Roman" panose="02020603050405020304" pitchFamily="18" charset="0"/>
                        </a:rPr>
                        <a:t> </a:t>
                      </a:r>
                      <a:r>
                        <a:rPr lang="en-US" sz="1600" b="0" i="0" u="none" strike="noStrike" dirty="0" smtClean="0">
                          <a:effectLst/>
                          <a:latin typeface="+mn-lt"/>
                          <a:cs typeface="Times New Roman" panose="02020603050405020304" pitchFamily="18" charset="0"/>
                        </a:rPr>
                        <a:t>D5800</a:t>
                      </a:r>
                      <a:endParaRPr lang="en-US" sz="1600" b="0" i="0" u="none" strike="noStrike" dirty="0">
                        <a:effectLst/>
                        <a:latin typeface="+mn-lt"/>
                        <a:cs typeface="Times New Roman" panose="02020603050405020304" pitchFamily="18" charset="0"/>
                      </a:endParaRPr>
                    </a:p>
                  </a:txBody>
                  <a:tcPr marL="9525" marR="9525" marT="9525" marB="0"/>
                </a:tc>
                <a:tc>
                  <a:txBody>
                    <a:bodyPr/>
                    <a:lstStyle/>
                    <a:p>
                      <a:pPr algn="l" fontAlgn="b"/>
                      <a:r>
                        <a:rPr lang="en-US" sz="1600" b="0" i="0" u="none" strike="noStrike">
                          <a:effectLst/>
                          <a:latin typeface="+mn-lt"/>
                          <a:cs typeface="Times New Roman" panose="02020603050405020304" pitchFamily="18" charset="0"/>
                        </a:rPr>
                        <a:t>2,154,000,000</a:t>
                      </a:r>
                    </a:p>
                  </a:txBody>
                  <a:tcPr marL="9525" marR="9525" marT="9525" marB="0"/>
                </a:tc>
                <a:tc>
                  <a:txBody>
                    <a:bodyPr/>
                    <a:lstStyle/>
                    <a:p>
                      <a:pPr algn="l" fontAlgn="b"/>
                      <a:r>
                        <a:rPr lang="en-US" sz="1600" b="0" i="0" u="none" strike="noStrike">
                          <a:effectLst/>
                          <a:latin typeface="+mn-lt"/>
                          <a:cs typeface="Times New Roman" panose="02020603050405020304" pitchFamily="18" charset="0"/>
                        </a:rPr>
                        <a:t>2009</a:t>
                      </a:r>
                    </a:p>
                  </a:txBody>
                  <a:tcPr marL="9525" marR="9525" marT="9525" marB="0"/>
                </a:tc>
                <a:tc>
                  <a:txBody>
                    <a:bodyPr/>
                    <a:lstStyle/>
                    <a:p>
                      <a:pPr algn="l" fontAlgn="b"/>
                      <a:r>
                        <a:rPr lang="en-US" sz="1600" b="0" i="0" u="none" strike="noStrike" cap="none" baseline="0" dirty="0" smtClean="0">
                          <a:solidFill>
                            <a:schemeClr val="tx1"/>
                          </a:solidFill>
                          <a:latin typeface="+mn-lt"/>
                          <a:ea typeface="+mn-ea"/>
                          <a:cs typeface="+mn-cs"/>
                          <a:sym typeface="Arial"/>
                        </a:rPr>
                        <a:t>A</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M</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D</a:t>
                      </a:r>
                      <a:endParaRPr lang="en-US" sz="1600" b="0" i="0" u="none" strike="noStrike" dirty="0">
                        <a:effectLst/>
                        <a:latin typeface="+mn-lt"/>
                        <a:cs typeface="Times New Roman" panose="02020603050405020304" pitchFamily="18" charset="0"/>
                      </a:endParaRPr>
                    </a:p>
                  </a:txBody>
                  <a:tcPr marL="9525" marR="9525" marT="9525" marB="0"/>
                </a:tc>
                <a:tc>
                  <a:txBody>
                    <a:bodyPr/>
                    <a:lstStyle/>
                    <a:p>
                      <a:pPr algn="l" fontAlgn="b"/>
                      <a:r>
                        <a:rPr lang="en-US" sz="1600" b="0" i="0" u="none" strike="noStrike">
                          <a:effectLst/>
                          <a:latin typeface="+mn-lt"/>
                          <a:cs typeface="Times New Roman" panose="02020603050405020304" pitchFamily="18" charset="0"/>
                        </a:rPr>
                        <a:t>40 nm</a:t>
                      </a:r>
                    </a:p>
                  </a:txBody>
                  <a:tcPr marL="9525" marR="9525" marT="9525" marB="0"/>
                </a:tc>
                <a:tc>
                  <a:txBody>
                    <a:bodyPr/>
                    <a:lstStyle/>
                    <a:p>
                      <a:pPr algn="l" fontAlgn="b"/>
                      <a:r>
                        <a:rPr lang="en-US" sz="1600" b="0" i="0" u="none" strike="noStrike" dirty="0">
                          <a:effectLst/>
                          <a:latin typeface="+mn-lt"/>
                          <a:cs typeface="Times New Roman" panose="02020603050405020304" pitchFamily="18" charset="0"/>
                        </a:rPr>
                        <a:t>334 mm²</a:t>
                      </a:r>
                    </a:p>
                  </a:txBody>
                  <a:tcPr marL="9525" marR="9525" marT="9525" marB="0"/>
                </a:tc>
                <a:extLst>
                  <a:ext uri="{0D108BD9-81ED-4DB2-BD59-A6C34878D82A}">
                    <a16:rowId xmlns:a16="http://schemas.microsoft.com/office/drawing/2014/main" val="1676237136"/>
                  </a:ext>
                </a:extLst>
              </a:tr>
              <a:tr h="370840">
                <a:tc>
                  <a:txBody>
                    <a:bodyPr/>
                    <a:lstStyle/>
                    <a:p>
                      <a:pPr algn="l" fontAlgn="b"/>
                      <a:r>
                        <a:rPr lang="en-US" sz="1600" b="0" i="0" u="none" strike="noStrike" dirty="0" smtClean="0">
                          <a:effectLst/>
                          <a:latin typeface="+mn-lt"/>
                          <a:cs typeface="Times New Roman" panose="02020603050405020304" pitchFamily="18" charset="0"/>
                        </a:rPr>
                        <a:t>G</a:t>
                      </a:r>
                      <a:r>
                        <a:rPr lang="en-US" sz="100" b="0" i="0" u="none" strike="noStrike" dirty="0" smtClean="0">
                          <a:effectLst/>
                          <a:latin typeface="+mn-lt"/>
                          <a:cs typeface="Times New Roman" panose="02020603050405020304" pitchFamily="18" charset="0"/>
                        </a:rPr>
                        <a:t> </a:t>
                      </a:r>
                      <a:r>
                        <a:rPr lang="en-US" sz="1600" b="0" i="0" u="none" strike="noStrike" dirty="0" smtClean="0">
                          <a:effectLst/>
                          <a:latin typeface="+mn-lt"/>
                          <a:cs typeface="Times New Roman" panose="02020603050405020304" pitchFamily="18" charset="0"/>
                        </a:rPr>
                        <a:t>F100</a:t>
                      </a:r>
                      <a:endParaRPr lang="en-US" sz="1600" b="0" i="0" u="none" strike="noStrike" dirty="0">
                        <a:effectLst/>
                        <a:latin typeface="+mn-lt"/>
                        <a:cs typeface="Times New Roman" panose="02020603050405020304" pitchFamily="18" charset="0"/>
                      </a:endParaRPr>
                    </a:p>
                  </a:txBody>
                  <a:tcPr marL="9525" marR="9525" marT="9525" marB="0"/>
                </a:tc>
                <a:tc>
                  <a:txBody>
                    <a:bodyPr/>
                    <a:lstStyle/>
                    <a:p>
                      <a:pPr algn="l" fontAlgn="b"/>
                      <a:r>
                        <a:rPr lang="en-US" sz="1600" b="0" i="0" u="none" strike="noStrike" dirty="0">
                          <a:effectLst/>
                          <a:latin typeface="+mn-lt"/>
                          <a:cs typeface="Times New Roman" panose="02020603050405020304" pitchFamily="18" charset="0"/>
                        </a:rPr>
                        <a:t>2,900,000,000</a:t>
                      </a:r>
                    </a:p>
                  </a:txBody>
                  <a:tcPr marL="9525" marR="9525" marT="9525" marB="0"/>
                </a:tc>
                <a:tc>
                  <a:txBody>
                    <a:bodyPr/>
                    <a:lstStyle/>
                    <a:p>
                      <a:pPr algn="l" fontAlgn="b"/>
                      <a:r>
                        <a:rPr lang="en-US" sz="1600" b="0" i="0" u="none" strike="noStrike" dirty="0">
                          <a:effectLst/>
                          <a:latin typeface="+mn-lt"/>
                          <a:cs typeface="Times New Roman" panose="02020603050405020304" pitchFamily="18" charset="0"/>
                        </a:rPr>
                        <a:t>(future)</a:t>
                      </a:r>
                    </a:p>
                  </a:txBody>
                  <a:tcPr marL="9525" marR="9525" marT="9525" marB="0"/>
                </a:tc>
                <a:tc>
                  <a:txBody>
                    <a:bodyPr/>
                    <a:lstStyle/>
                    <a:p>
                      <a:pPr algn="l" fontAlgn="b"/>
                      <a:r>
                        <a:rPr lang="en-US" sz="1600" b="0" i="0" u="none" strike="noStrike" dirty="0" smtClean="0">
                          <a:effectLst/>
                          <a:latin typeface="+mn-lt"/>
                          <a:cs typeface="Times New Roman" panose="02020603050405020304" pitchFamily="18" charset="0"/>
                        </a:rPr>
                        <a:t>N</a:t>
                      </a:r>
                      <a:r>
                        <a:rPr lang="en-US" sz="100" b="0" i="0" u="none" strike="noStrike" dirty="0" smtClean="0">
                          <a:effectLst/>
                          <a:latin typeface="+mn-lt"/>
                          <a:cs typeface="Times New Roman" panose="02020603050405020304" pitchFamily="18" charset="0"/>
                        </a:rPr>
                        <a:t> </a:t>
                      </a:r>
                      <a:r>
                        <a:rPr lang="en-US" sz="1600" b="0" i="0" u="none" strike="noStrike" dirty="0" smtClean="0">
                          <a:effectLst/>
                          <a:latin typeface="+mn-lt"/>
                          <a:cs typeface="Times New Roman" panose="02020603050405020304" pitchFamily="18" charset="0"/>
                        </a:rPr>
                        <a:t>V</a:t>
                      </a:r>
                      <a:r>
                        <a:rPr lang="en-US" sz="100" b="0" i="0" u="none" strike="noStrike" dirty="0" smtClean="0">
                          <a:effectLst/>
                          <a:latin typeface="+mn-lt"/>
                          <a:cs typeface="Times New Roman" panose="02020603050405020304" pitchFamily="18" charset="0"/>
                        </a:rPr>
                        <a:t> </a:t>
                      </a:r>
                      <a:r>
                        <a:rPr lang="en-US" sz="1600" b="0" i="0" u="none" strike="noStrike" dirty="0" smtClean="0">
                          <a:effectLst/>
                          <a:latin typeface="+mn-lt"/>
                          <a:cs typeface="Times New Roman" panose="02020603050405020304" pitchFamily="18" charset="0"/>
                        </a:rPr>
                        <a:t>I</a:t>
                      </a:r>
                      <a:r>
                        <a:rPr lang="en-US" sz="100" b="0" i="0" u="none" strike="noStrike" dirty="0" smtClean="0">
                          <a:effectLst/>
                          <a:latin typeface="+mn-lt"/>
                          <a:cs typeface="Times New Roman" panose="02020603050405020304" pitchFamily="18" charset="0"/>
                        </a:rPr>
                        <a:t> </a:t>
                      </a:r>
                      <a:r>
                        <a:rPr lang="en-US" sz="1600" b="0" i="0" u="none" strike="noStrike" dirty="0" smtClean="0">
                          <a:effectLst/>
                          <a:latin typeface="+mn-lt"/>
                          <a:cs typeface="Times New Roman" panose="02020603050405020304" pitchFamily="18" charset="0"/>
                        </a:rPr>
                        <a:t>D</a:t>
                      </a:r>
                      <a:r>
                        <a:rPr lang="en-US" sz="100" b="0" i="0" u="none" strike="noStrike" dirty="0" smtClean="0">
                          <a:effectLst/>
                          <a:latin typeface="+mn-lt"/>
                          <a:cs typeface="Times New Roman" panose="02020603050405020304" pitchFamily="18" charset="0"/>
                        </a:rPr>
                        <a:t> </a:t>
                      </a:r>
                      <a:r>
                        <a:rPr lang="en-US" sz="1600" b="0" i="0" u="none" strike="noStrike" dirty="0" smtClean="0">
                          <a:effectLst/>
                          <a:latin typeface="+mn-lt"/>
                          <a:cs typeface="Times New Roman" panose="02020603050405020304" pitchFamily="18" charset="0"/>
                        </a:rPr>
                        <a:t>I</a:t>
                      </a:r>
                      <a:r>
                        <a:rPr lang="en-US" sz="100" b="0" i="0" u="none" strike="noStrike" dirty="0" smtClean="0">
                          <a:effectLst/>
                          <a:latin typeface="+mn-lt"/>
                          <a:cs typeface="Times New Roman" panose="02020603050405020304" pitchFamily="18" charset="0"/>
                        </a:rPr>
                        <a:t> </a:t>
                      </a:r>
                      <a:r>
                        <a:rPr lang="en-US" sz="1600" b="0" i="0" u="none" strike="noStrike" dirty="0" smtClean="0">
                          <a:effectLst/>
                          <a:latin typeface="+mn-lt"/>
                          <a:cs typeface="Times New Roman" panose="02020603050405020304" pitchFamily="18" charset="0"/>
                        </a:rPr>
                        <a:t>A</a:t>
                      </a:r>
                      <a:endParaRPr lang="en-US" sz="1600" b="0" i="0" u="none" strike="noStrike" dirty="0">
                        <a:effectLst/>
                        <a:latin typeface="+mn-lt"/>
                        <a:cs typeface="Times New Roman" panose="02020603050405020304" pitchFamily="18" charset="0"/>
                      </a:endParaRPr>
                    </a:p>
                  </a:txBody>
                  <a:tcPr marL="9525" marR="9525" marT="9525" marB="0"/>
                </a:tc>
                <a:tc>
                  <a:txBody>
                    <a:bodyPr/>
                    <a:lstStyle/>
                    <a:p>
                      <a:pPr algn="l" fontAlgn="b"/>
                      <a:r>
                        <a:rPr lang="en-US" sz="1600" b="0" i="0" u="none" strike="noStrike">
                          <a:effectLst/>
                          <a:latin typeface="+mn-lt"/>
                          <a:cs typeface="Times New Roman" panose="02020603050405020304" pitchFamily="18" charset="0"/>
                        </a:rPr>
                        <a:t>40 nm</a:t>
                      </a:r>
                    </a:p>
                  </a:txBody>
                  <a:tcPr marL="9525" marR="9525" marT="9525" marB="0"/>
                </a:tc>
                <a:tc>
                  <a:txBody>
                    <a:bodyPr/>
                    <a:lstStyle/>
                    <a:p>
                      <a:pPr algn="l" fontAlgn="b"/>
                      <a:endParaRPr lang="en-US" sz="1600" b="0" i="0" u="none" strike="noStrike" dirty="0">
                        <a:effectLst/>
                        <a:latin typeface="+mn-lt"/>
                        <a:cs typeface="Times New Roman" panose="02020603050405020304" pitchFamily="18" charset="0"/>
                      </a:endParaRPr>
                    </a:p>
                  </a:txBody>
                  <a:tcPr marL="9525" marR="9525" marT="9525" marB="0"/>
                </a:tc>
                <a:extLst>
                  <a:ext uri="{0D108BD9-81ED-4DB2-BD59-A6C34878D82A}">
                    <a16:rowId xmlns:a16="http://schemas.microsoft.com/office/drawing/2014/main" val="1467524083"/>
                  </a:ext>
                </a:extLst>
              </a:tr>
            </a:tbl>
          </a:graphicData>
        </a:graphic>
      </p:graphicFrame>
    </p:spTree>
    <p:extLst>
      <p:ext uri="{BB962C8B-B14F-4D97-AF65-F5344CB8AC3E}">
        <p14:creationId xmlns:p14="http://schemas.microsoft.com/office/powerpoint/2010/main" val="399185876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noChangeArrowheads="1"/>
          </p:cNvSpPr>
          <p:nvPr>
            <p:ph type="title"/>
          </p:nvPr>
        </p:nvSpPr>
        <p:spPr/>
        <p:txBody>
          <a:bodyPr/>
          <a:lstStyle/>
          <a:p>
            <a:r>
              <a:rPr lang="en-US" dirty="0" smtClean="0"/>
              <a:t>Moore’s Law</a:t>
            </a:r>
            <a:endParaRPr lang="en-US" dirty="0"/>
          </a:p>
        </p:txBody>
      </p:sp>
      <p:sp>
        <p:nvSpPr>
          <p:cNvPr id="67587" name="Content Placeholder 2"/>
          <p:cNvSpPr>
            <a:spLocks noGrp="1" noChangeArrowheads="1"/>
          </p:cNvSpPr>
          <p:nvPr>
            <p:ph type="body" idx="1"/>
          </p:nvPr>
        </p:nvSpPr>
        <p:spPr/>
        <p:txBody>
          <a:bodyPr/>
          <a:lstStyle/>
          <a:p>
            <a:r>
              <a:rPr lang="en-US" dirty="0" smtClean="0"/>
              <a:t>Gordon Moore is one of the founders of the chip maker Intel</a:t>
            </a:r>
          </a:p>
          <a:p>
            <a:r>
              <a:rPr lang="en-US" dirty="0"/>
              <a:t>I</a:t>
            </a:r>
            <a:r>
              <a:rPr lang="en-US" dirty="0" smtClean="0"/>
              <a:t>n 1965, he has observed (over that last 15 years or so) the growth rate of the number of transistors in a circuit</a:t>
            </a:r>
          </a:p>
          <a:p>
            <a:r>
              <a:rPr lang="en-US" dirty="0" smtClean="0"/>
              <a:t>Made a famous prediction</a:t>
            </a:r>
            <a:endParaRPr lang="en-US" dirty="0"/>
          </a:p>
        </p:txBody>
      </p:sp>
    </p:spTree>
    <p:extLst>
      <p:ext uri="{BB962C8B-B14F-4D97-AF65-F5344CB8AC3E}">
        <p14:creationId xmlns:p14="http://schemas.microsoft.com/office/powerpoint/2010/main" val="265522033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dirty="0" smtClean="0"/>
              <a:t>C</a:t>
            </a:r>
            <a:r>
              <a:rPr lang="en-US" sz="100" dirty="0" smtClean="0"/>
              <a:t> </a:t>
            </a:r>
            <a:r>
              <a:rPr lang="en-US" dirty="0" smtClean="0"/>
              <a:t>P</a:t>
            </a:r>
            <a:r>
              <a:rPr lang="en-US" sz="100" dirty="0" smtClean="0"/>
              <a:t> </a:t>
            </a:r>
            <a:r>
              <a:rPr lang="en-US" dirty="0" smtClean="0"/>
              <a:t>U Transistor Counts 1971-2008 and Moore’s Law</a:t>
            </a:r>
            <a:endParaRPr lang="en-US" dirty="0"/>
          </a:p>
        </p:txBody>
      </p:sp>
      <p:pic>
        <p:nvPicPr>
          <p:cNvPr id="69634" name="Picture 2" descr="A graph of the Date of introduction verses transistor count. The Date of Introduction reads left to right as 19 71, 19 80, 19 90, 2000, and 2008. The transistor count reads from bottom to top as 2300. 10,000. 100,000. 1,000,000. 10,000,000. 100,000,000. 1,000,000,000. And 2,000,000,000. A diagonal up and right line inclines the height of the graph. This line has 30 points. As date increases, the transistor count also increases. Above the line reads, Curve shows Moore’s Law transistor count doubling every two years. Points along the line read from bottom left to top right as follow. 4004, 8008, 8060, 8058, 286, 386, 486, Pentium, K S, P 11, K 6, P 111, K 6 111, K 7, P 4, Barton, Atom, K 6, Cel, Core 2 Duo, K 10, Itanium 2, Core 2 Quad, Itanium 2 with 9 MB cache, G 80, Power 5, and Dual Core Itanium 2. The points 4004, 286, 386, 486, Itanium 2, Core 2 Quad, Itanium 2 with 9 MB cache, G 80, Power 5, and Dual Core Itanium 2 all above line. The points 8008, 8060, 8058, P 4, and K 10 appear on line. The points Pentium, K S, P 11, K 6, P 111, K 6 111, K 7, Barton, Atom, Cel, Core 2 Duo, and Itanium 2 with 9 MB cache appear below the line."/>
          <p:cNvPicPr>
            <a:picLocks noGrp="1" noChangeAspect="1"/>
          </p:cNvPicPr>
          <p:nvPr>
            <p:ph idx="4294967295"/>
          </p:nvPr>
        </p:nvPicPr>
        <p:blipFill rotWithShape="1">
          <a:blip r:embed="rId2"/>
          <a:srcRect l="-2365" t="8776" r="-5597" b="-1106"/>
          <a:stretch/>
        </p:blipFill>
        <p:spPr>
          <a:xfrm>
            <a:off x="1295835" y="1619794"/>
            <a:ext cx="6552329" cy="4663440"/>
          </a:xfrm>
        </p:spPr>
      </p:pic>
    </p:spTree>
    <p:extLst>
      <p:ext uri="{BB962C8B-B14F-4D97-AF65-F5344CB8AC3E}">
        <p14:creationId xmlns:p14="http://schemas.microsoft.com/office/powerpoint/2010/main" val="36545673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noChangeArrowheads="1"/>
          </p:cNvSpPr>
          <p:nvPr>
            <p:ph type="title"/>
          </p:nvPr>
        </p:nvSpPr>
        <p:spPr/>
        <p:txBody>
          <a:bodyPr/>
          <a:lstStyle/>
          <a:p>
            <a:r>
              <a:rPr lang="en-US" dirty="0" smtClean="0"/>
              <a:t>The “Law”</a:t>
            </a:r>
            <a:endParaRPr lang="en-US" dirty="0"/>
          </a:p>
        </p:txBody>
      </p:sp>
      <p:sp>
        <p:nvSpPr>
          <p:cNvPr id="70659" name="Content Placeholder 2"/>
          <p:cNvSpPr>
            <a:spLocks noGrp="1" noChangeArrowheads="1"/>
          </p:cNvSpPr>
          <p:nvPr>
            <p:ph type="body" idx="1"/>
          </p:nvPr>
        </p:nvSpPr>
        <p:spPr/>
        <p:txBody>
          <a:bodyPr/>
          <a:lstStyle/>
          <a:p>
            <a:pPr marL="0" indent="0">
              <a:buNone/>
            </a:pPr>
            <a:r>
              <a:rPr lang="en-US" dirty="0" smtClean="0"/>
              <a:t>“The complexity for minimum component costs has increased at a rate of roughly a factor of two per year ... Certainly over the short term this rate can be expected to continue, if not to increase. Over the longer term, the rate of increase is a bit more uncertain, although there is no reason to believe it will not remain nearly constant for at least 10 years. That means by 1975, the number of components per integrated circuit for minimum cost will be 65,000. I believe that such a large circuit can be built on a single wafer”</a:t>
            </a:r>
          </a:p>
          <a:p>
            <a:pPr marL="0" indent="0">
              <a:buNone/>
            </a:pPr>
            <a:r>
              <a:rPr lang="en-US" dirty="0" smtClean="0"/>
              <a:t>Electronics Magazine 19 April 1965</a:t>
            </a:r>
            <a:endParaRPr lang="en-US" dirty="0"/>
          </a:p>
        </p:txBody>
      </p:sp>
    </p:spTree>
    <p:extLst>
      <p:ext uri="{BB962C8B-B14F-4D97-AF65-F5344CB8AC3E}">
        <p14:creationId xmlns:p14="http://schemas.microsoft.com/office/powerpoint/2010/main" val="131564464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noChangeArrowheads="1"/>
          </p:cNvSpPr>
          <p:nvPr>
            <p:ph type="title"/>
          </p:nvPr>
        </p:nvSpPr>
        <p:spPr/>
        <p:txBody>
          <a:bodyPr/>
          <a:lstStyle/>
          <a:p>
            <a:r>
              <a:rPr lang="en-US" dirty="0" smtClean="0"/>
              <a:t>What it </a:t>
            </a:r>
            <a:r>
              <a:rPr lang="en-US" dirty="0"/>
              <a:t>M</a:t>
            </a:r>
            <a:r>
              <a:rPr lang="en-US" dirty="0" smtClean="0"/>
              <a:t>eans</a:t>
            </a:r>
            <a:endParaRPr lang="en-US" dirty="0"/>
          </a:p>
        </p:txBody>
      </p:sp>
      <p:sp>
        <p:nvSpPr>
          <p:cNvPr id="72707" name="Content Placeholder 2"/>
          <p:cNvSpPr>
            <a:spLocks noGrp="1" noChangeArrowheads="1"/>
          </p:cNvSpPr>
          <p:nvPr>
            <p:ph type="body" idx="1"/>
          </p:nvPr>
        </p:nvSpPr>
        <p:spPr/>
        <p:txBody>
          <a:bodyPr/>
          <a:lstStyle/>
          <a:p>
            <a:r>
              <a:rPr lang="en-US" dirty="0" smtClean="0"/>
              <a:t>Roughly, since 1965, the number of transistors on a chip doubles every 18 months for approximately the same cost</a:t>
            </a:r>
          </a:p>
          <a:p>
            <a:r>
              <a:rPr lang="en-US" dirty="0" smtClean="0"/>
              <a:t>Often quoted as the speed of a C</a:t>
            </a:r>
            <a:r>
              <a:rPr lang="en-US" sz="100" dirty="0" smtClean="0"/>
              <a:t> </a:t>
            </a:r>
            <a:r>
              <a:rPr lang="en-US" dirty="0" smtClean="0"/>
              <a:t>P</a:t>
            </a:r>
            <a:r>
              <a:rPr lang="en-US" sz="100" dirty="0" smtClean="0"/>
              <a:t> </a:t>
            </a:r>
            <a:r>
              <a:rPr lang="en-US" dirty="0" smtClean="0"/>
              <a:t>U doubling every 18 months for the same cost</a:t>
            </a:r>
          </a:p>
          <a:p>
            <a:r>
              <a:rPr lang="en-US" dirty="0" smtClean="0"/>
              <a:t>speed and density were related</a:t>
            </a:r>
            <a:endParaRPr lang="en-US" dirty="0"/>
          </a:p>
        </p:txBody>
      </p:sp>
    </p:spTree>
    <p:extLst>
      <p:ext uri="{BB962C8B-B14F-4D97-AF65-F5344CB8AC3E}">
        <p14:creationId xmlns:p14="http://schemas.microsoft.com/office/powerpoint/2010/main" val="21568984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noChangeArrowheads="1"/>
          </p:cNvSpPr>
          <p:nvPr>
            <p:ph type="title"/>
          </p:nvPr>
        </p:nvSpPr>
        <p:spPr/>
        <p:txBody>
          <a:bodyPr/>
          <a:lstStyle/>
          <a:p>
            <a:r>
              <a:rPr lang="en-US" dirty="0" smtClean="0"/>
              <a:t>How Fast </a:t>
            </a:r>
            <a:r>
              <a:rPr lang="en-US" sz="2000" b="0" dirty="0" smtClean="0"/>
              <a:t>(1 of 2)</a:t>
            </a:r>
            <a:endParaRPr lang="en-US" sz="2000" b="0" dirty="0"/>
          </a:p>
        </p:txBody>
      </p:sp>
      <p:sp>
        <p:nvSpPr>
          <p:cNvPr id="76803" name="Content Placeholder 2"/>
          <p:cNvSpPr>
            <a:spLocks noGrp="1" noChangeArrowheads="1"/>
          </p:cNvSpPr>
          <p:nvPr>
            <p:ph type="body" idx="1"/>
          </p:nvPr>
        </p:nvSpPr>
        <p:spPr>
          <a:xfrm>
            <a:off x="457200" y="1600200"/>
            <a:ext cx="8229600" cy="795130"/>
          </a:xfrm>
        </p:spPr>
        <p:txBody>
          <a:bodyPr/>
          <a:lstStyle/>
          <a:p>
            <a:r>
              <a:rPr lang="en-US" dirty="0" smtClean="0"/>
              <a:t>Typical processor this day runs at GHz speeds. That is 1 billion operations a second.</a:t>
            </a:r>
            <a:endParaRPr lang="en-US" dirty="0"/>
          </a:p>
        </p:txBody>
      </p:sp>
      <p:graphicFrame>
        <p:nvGraphicFramePr>
          <p:cNvPr id="9" name="Table 3"/>
          <p:cNvGraphicFramePr>
            <a:graphicFrameLocks noGrp="1"/>
          </p:cNvGraphicFramePr>
          <p:nvPr>
            <p:extLst>
              <p:ext uri="{D42A27DB-BD31-4B8C-83A1-F6EECF244321}">
                <p14:modId xmlns:p14="http://schemas.microsoft.com/office/powerpoint/2010/main" val="2799731625"/>
              </p:ext>
            </p:extLst>
          </p:nvPr>
        </p:nvGraphicFramePr>
        <p:xfrm>
          <a:off x="934280" y="2520119"/>
          <a:ext cx="7285381" cy="3708400"/>
        </p:xfrm>
        <a:graphic>
          <a:graphicData uri="http://schemas.openxmlformats.org/drawingml/2006/table">
            <a:tbl>
              <a:tblPr firstRow="1" bandRow="1">
                <a:tableStyleId>{5940675A-B579-460E-94D1-54222C63F5DA}</a:tableStyleId>
              </a:tblPr>
              <a:tblGrid>
                <a:gridCol w="1171996">
                  <a:extLst>
                    <a:ext uri="{9D8B030D-6E8A-4147-A177-3AD203B41FA5}">
                      <a16:colId xmlns:a16="http://schemas.microsoft.com/office/drawing/2014/main" val="3521622803"/>
                    </a:ext>
                  </a:extLst>
                </a:gridCol>
                <a:gridCol w="2161858">
                  <a:extLst>
                    <a:ext uri="{9D8B030D-6E8A-4147-A177-3AD203B41FA5}">
                      <a16:colId xmlns:a16="http://schemas.microsoft.com/office/drawing/2014/main" val="944988076"/>
                    </a:ext>
                  </a:extLst>
                </a:gridCol>
                <a:gridCol w="2280641">
                  <a:extLst>
                    <a:ext uri="{9D8B030D-6E8A-4147-A177-3AD203B41FA5}">
                      <a16:colId xmlns:a16="http://schemas.microsoft.com/office/drawing/2014/main" val="2611315269"/>
                    </a:ext>
                  </a:extLst>
                </a:gridCol>
                <a:gridCol w="1670886">
                  <a:extLst>
                    <a:ext uri="{9D8B030D-6E8A-4147-A177-3AD203B41FA5}">
                      <a16:colId xmlns:a16="http://schemas.microsoft.com/office/drawing/2014/main" val="2444028340"/>
                    </a:ext>
                  </a:extLst>
                </a:gridCol>
              </a:tblGrid>
              <a:tr h="370840">
                <a:tc>
                  <a:txBody>
                    <a:bodyPr/>
                    <a:lstStyle/>
                    <a:p>
                      <a:r>
                        <a:rPr lang="en-US" sz="1600" b="1" dirty="0" smtClean="0">
                          <a:latin typeface="+mn-lt"/>
                        </a:rPr>
                        <a:t>Year</a:t>
                      </a:r>
                      <a:endParaRPr lang="en-US" sz="1600" b="1"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smtClean="0">
                          <a:latin typeface="+mn-lt"/>
                        </a:rPr>
                        <a:t>CPU</a:t>
                      </a:r>
                      <a:endParaRPr lang="en-US" sz="16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smtClean="0">
                          <a:latin typeface="+mn-lt"/>
                        </a:rPr>
                        <a:t>Instructions/second</a:t>
                      </a:r>
                      <a:endParaRPr lang="en-US" sz="16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smtClean="0">
                          <a:latin typeface="+mn-lt"/>
                        </a:rPr>
                        <a:t>Clock Speed</a:t>
                      </a:r>
                    </a:p>
                  </a:txBody>
                  <a:tcPr/>
                </a:tc>
                <a:extLst>
                  <a:ext uri="{0D108BD9-81ED-4DB2-BD59-A6C34878D82A}">
                    <a16:rowId xmlns:a16="http://schemas.microsoft.com/office/drawing/2014/main" val="377654047"/>
                  </a:ext>
                </a:extLst>
              </a:tr>
              <a:tr h="370840">
                <a:tc>
                  <a:txBody>
                    <a:bodyPr/>
                    <a:lstStyle/>
                    <a:p>
                      <a:r>
                        <a:rPr lang="en-US" sz="1600" b="0" i="0" u="none" strike="noStrike" cap="none" baseline="0" dirty="0" smtClean="0">
                          <a:solidFill>
                            <a:schemeClr val="tx1"/>
                          </a:solidFill>
                          <a:latin typeface="+mn-lt"/>
                          <a:ea typeface="+mn-ea"/>
                          <a:cs typeface="+mn-cs"/>
                          <a:sym typeface="Arial"/>
                        </a:rPr>
                        <a:t>1971</a:t>
                      </a:r>
                      <a:endParaRPr lang="en-US" sz="16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cap="none" baseline="0" dirty="0" smtClean="0">
                          <a:solidFill>
                            <a:schemeClr val="tx1"/>
                          </a:solidFill>
                          <a:latin typeface="+mn-lt"/>
                          <a:ea typeface="+mn-ea"/>
                          <a:cs typeface="+mn-cs"/>
                          <a:sym typeface="Arial"/>
                        </a:rPr>
                        <a:t>Intel 4004</a:t>
                      </a:r>
                      <a:endParaRPr lang="en-US" sz="16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cap="none" baseline="0" dirty="0" smtClean="0">
                          <a:solidFill>
                            <a:schemeClr val="tx1"/>
                          </a:solidFill>
                          <a:latin typeface="+mn-lt"/>
                          <a:ea typeface="+mn-ea"/>
                          <a:cs typeface="+mn-cs"/>
                          <a:sym typeface="Arial"/>
                        </a:rPr>
                        <a:t>1 M</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I</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P</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S</a:t>
                      </a:r>
                      <a:endParaRPr lang="en-US" sz="16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cap="none" baseline="0" dirty="0" smtClean="0">
                          <a:solidFill>
                            <a:schemeClr val="tx1"/>
                          </a:solidFill>
                          <a:latin typeface="+mn-lt"/>
                          <a:ea typeface="+mn-ea"/>
                          <a:cs typeface="+mn-cs"/>
                          <a:sym typeface="Arial"/>
                        </a:rPr>
                        <a:t>740 kHz</a:t>
                      </a:r>
                      <a:endParaRPr lang="en-US" sz="1600" dirty="0" smtClean="0">
                        <a:latin typeface="+mn-lt"/>
                      </a:endParaRPr>
                    </a:p>
                  </a:txBody>
                  <a:tcPr/>
                </a:tc>
                <a:extLst>
                  <a:ext uri="{0D108BD9-81ED-4DB2-BD59-A6C34878D82A}">
                    <a16:rowId xmlns:a16="http://schemas.microsoft.com/office/drawing/2014/main" val="3907921471"/>
                  </a:ext>
                </a:extLst>
              </a:tr>
              <a:tr h="370840">
                <a:tc>
                  <a:txBody>
                    <a:bodyPr/>
                    <a:lstStyle/>
                    <a:p>
                      <a:r>
                        <a:rPr lang="sv-SE" sz="1600" b="0" i="0" u="none" strike="noStrike" cap="none" baseline="0" dirty="0" smtClean="0">
                          <a:solidFill>
                            <a:schemeClr val="tx1"/>
                          </a:solidFill>
                          <a:latin typeface="+mn-lt"/>
                          <a:ea typeface="+mn-ea"/>
                          <a:cs typeface="+mn-cs"/>
                          <a:sym typeface="Arial"/>
                        </a:rPr>
                        <a:t>1972</a:t>
                      </a:r>
                      <a:endParaRPr lang="en-US" sz="16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600" b="0" i="0" u="none" strike="noStrike" cap="none" baseline="0" dirty="0" smtClean="0">
                          <a:solidFill>
                            <a:schemeClr val="tx1"/>
                          </a:solidFill>
                          <a:latin typeface="+mn-lt"/>
                          <a:ea typeface="+mn-ea"/>
                          <a:cs typeface="+mn-cs"/>
                          <a:sym typeface="Arial"/>
                        </a:rPr>
                        <a:t>I</a:t>
                      </a:r>
                      <a:r>
                        <a:rPr lang="sv-SE" sz="100" b="0" i="0" u="none" strike="noStrike" cap="none" baseline="0" dirty="0" smtClean="0">
                          <a:solidFill>
                            <a:schemeClr val="tx1"/>
                          </a:solidFill>
                          <a:latin typeface="+mn-lt"/>
                          <a:ea typeface="+mn-ea"/>
                          <a:cs typeface="+mn-cs"/>
                          <a:sym typeface="Arial"/>
                        </a:rPr>
                        <a:t> </a:t>
                      </a:r>
                      <a:r>
                        <a:rPr lang="sv-SE" sz="1600" b="0" i="0" u="none" strike="noStrike" cap="none" baseline="0" dirty="0" smtClean="0">
                          <a:solidFill>
                            <a:schemeClr val="tx1"/>
                          </a:solidFill>
                          <a:latin typeface="+mn-lt"/>
                          <a:ea typeface="+mn-ea"/>
                          <a:cs typeface="+mn-cs"/>
                          <a:sym typeface="Arial"/>
                        </a:rPr>
                        <a:t>B</a:t>
                      </a:r>
                      <a:r>
                        <a:rPr lang="sv-SE" sz="100" b="0" i="0" u="none" strike="noStrike" cap="none" baseline="0" dirty="0" smtClean="0">
                          <a:solidFill>
                            <a:schemeClr val="tx1"/>
                          </a:solidFill>
                          <a:latin typeface="+mn-lt"/>
                          <a:ea typeface="+mn-ea"/>
                          <a:cs typeface="+mn-cs"/>
                          <a:sym typeface="Arial"/>
                        </a:rPr>
                        <a:t> </a:t>
                      </a:r>
                      <a:r>
                        <a:rPr lang="sv-SE" sz="1600" b="0" i="0" u="none" strike="noStrike" cap="none" baseline="0" dirty="0" smtClean="0">
                          <a:solidFill>
                            <a:schemeClr val="tx1"/>
                          </a:solidFill>
                          <a:latin typeface="+mn-lt"/>
                          <a:ea typeface="+mn-ea"/>
                          <a:cs typeface="+mn-cs"/>
                          <a:sym typeface="Arial"/>
                        </a:rPr>
                        <a:t>M System/370</a:t>
                      </a:r>
                      <a:endParaRPr lang="en-US" sz="16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600" b="0" i="0" u="none" strike="noStrike" cap="none" baseline="0" dirty="0" smtClean="0">
                          <a:solidFill>
                            <a:schemeClr val="tx1"/>
                          </a:solidFill>
                          <a:latin typeface="+mn-lt"/>
                          <a:ea typeface="+mn-ea"/>
                          <a:cs typeface="+mn-cs"/>
                          <a:sym typeface="Arial"/>
                        </a:rPr>
                        <a:t>1 </a:t>
                      </a:r>
                      <a:r>
                        <a:rPr lang="en-US" sz="1600" b="0" i="0" u="none" strike="noStrike" cap="none" baseline="0" dirty="0" smtClean="0">
                          <a:solidFill>
                            <a:schemeClr val="tx1"/>
                          </a:solidFill>
                          <a:latin typeface="+mn-lt"/>
                          <a:ea typeface="+mn-ea"/>
                          <a:cs typeface="+mn-cs"/>
                          <a:sym typeface="Arial"/>
                        </a:rPr>
                        <a:t>M</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I</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P</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S</a:t>
                      </a:r>
                      <a:endParaRPr lang="en-US" sz="16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600" b="0" i="0" u="none" strike="noStrike" cap="none" baseline="0" dirty="0" smtClean="0">
                          <a:solidFill>
                            <a:schemeClr val="tx1"/>
                          </a:solidFill>
                          <a:latin typeface="+mn-lt"/>
                          <a:ea typeface="+mn-ea"/>
                          <a:cs typeface="+mn-cs"/>
                          <a:sym typeface="Arial"/>
                        </a:rPr>
                        <a:t>?</a:t>
                      </a:r>
                      <a:endParaRPr lang="en-US" sz="1600" dirty="0" smtClean="0">
                        <a:latin typeface="+mn-lt"/>
                      </a:endParaRPr>
                    </a:p>
                  </a:txBody>
                  <a:tcPr/>
                </a:tc>
                <a:extLst>
                  <a:ext uri="{0D108BD9-81ED-4DB2-BD59-A6C34878D82A}">
                    <a16:rowId xmlns:a16="http://schemas.microsoft.com/office/drawing/2014/main" val="3713011860"/>
                  </a:ext>
                </a:extLst>
              </a:tr>
              <a:tr h="370840">
                <a:tc>
                  <a:txBody>
                    <a:bodyPr/>
                    <a:lstStyle/>
                    <a:p>
                      <a:r>
                        <a:rPr lang="en-US" sz="1600" b="0" i="0" u="none" strike="noStrike" cap="none" baseline="0" dirty="0" smtClean="0">
                          <a:solidFill>
                            <a:schemeClr val="tx1"/>
                          </a:solidFill>
                          <a:latin typeface="+mn-lt"/>
                          <a:ea typeface="+mn-ea"/>
                          <a:cs typeface="+mn-cs"/>
                          <a:sym typeface="Arial"/>
                        </a:rPr>
                        <a:t>1977</a:t>
                      </a:r>
                      <a:endParaRPr lang="en-US" sz="16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cap="none" baseline="0" dirty="0" smtClean="0">
                          <a:solidFill>
                            <a:schemeClr val="tx1"/>
                          </a:solidFill>
                          <a:latin typeface="+mn-lt"/>
                          <a:ea typeface="+mn-ea"/>
                          <a:cs typeface="+mn-cs"/>
                          <a:sym typeface="Arial"/>
                        </a:rPr>
                        <a:t>Motorola 68000</a:t>
                      </a:r>
                      <a:endParaRPr lang="en-US" sz="16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cap="none" baseline="0" dirty="0" smtClean="0">
                          <a:solidFill>
                            <a:schemeClr val="tx1"/>
                          </a:solidFill>
                          <a:latin typeface="+mn-lt"/>
                          <a:ea typeface="+mn-ea"/>
                          <a:cs typeface="+mn-cs"/>
                          <a:sym typeface="Arial"/>
                        </a:rPr>
                        <a:t>1 M</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I</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P</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S</a:t>
                      </a:r>
                      <a:endParaRPr lang="en-US" sz="16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cap="none" baseline="0" dirty="0" smtClean="0">
                          <a:solidFill>
                            <a:schemeClr val="tx1"/>
                          </a:solidFill>
                          <a:latin typeface="+mn-lt"/>
                          <a:ea typeface="+mn-ea"/>
                          <a:cs typeface="+mn-cs"/>
                          <a:sym typeface="Arial"/>
                        </a:rPr>
                        <a:t>8 M</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Hz</a:t>
                      </a:r>
                      <a:endParaRPr lang="en-US" sz="1600" dirty="0" smtClean="0">
                        <a:latin typeface="+mn-lt"/>
                      </a:endParaRPr>
                    </a:p>
                  </a:txBody>
                  <a:tcPr/>
                </a:tc>
                <a:extLst>
                  <a:ext uri="{0D108BD9-81ED-4DB2-BD59-A6C34878D82A}">
                    <a16:rowId xmlns:a16="http://schemas.microsoft.com/office/drawing/2014/main" val="1531667953"/>
                  </a:ext>
                </a:extLst>
              </a:tr>
              <a:tr h="370840">
                <a:tc>
                  <a:txBody>
                    <a:bodyPr/>
                    <a:lstStyle/>
                    <a:p>
                      <a:r>
                        <a:rPr lang="en-US" sz="1600" b="0" i="0" u="none" strike="noStrike" cap="none" baseline="0" dirty="0" smtClean="0">
                          <a:solidFill>
                            <a:schemeClr val="tx1"/>
                          </a:solidFill>
                          <a:latin typeface="+mn-lt"/>
                          <a:ea typeface="+mn-ea"/>
                          <a:cs typeface="+mn-cs"/>
                          <a:sym typeface="Arial"/>
                        </a:rPr>
                        <a:t>1982</a:t>
                      </a:r>
                      <a:endParaRPr lang="en-US" sz="16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cap="none" baseline="0" dirty="0" smtClean="0">
                          <a:solidFill>
                            <a:schemeClr val="tx1"/>
                          </a:solidFill>
                          <a:latin typeface="+mn-lt"/>
                          <a:ea typeface="+mn-ea"/>
                          <a:cs typeface="+mn-cs"/>
                          <a:sym typeface="Arial"/>
                        </a:rPr>
                        <a:t>Intel 286</a:t>
                      </a:r>
                      <a:endParaRPr lang="en-US" sz="16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cap="none" baseline="0" dirty="0" smtClean="0">
                          <a:solidFill>
                            <a:schemeClr val="tx1"/>
                          </a:solidFill>
                          <a:latin typeface="+mn-lt"/>
                          <a:ea typeface="+mn-ea"/>
                          <a:cs typeface="+mn-cs"/>
                          <a:sym typeface="Arial"/>
                        </a:rPr>
                        <a:t>3 M</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I</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P</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S</a:t>
                      </a:r>
                      <a:endParaRPr lang="en-US" sz="16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cap="none" baseline="0" dirty="0" smtClean="0">
                          <a:solidFill>
                            <a:schemeClr val="tx1"/>
                          </a:solidFill>
                          <a:latin typeface="+mn-lt"/>
                          <a:ea typeface="+mn-ea"/>
                          <a:cs typeface="+mn-cs"/>
                          <a:sym typeface="Arial"/>
                        </a:rPr>
                        <a:t>12 M</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Hz</a:t>
                      </a:r>
                      <a:endParaRPr lang="en-US" sz="1600" dirty="0" smtClean="0">
                        <a:latin typeface="+mn-lt"/>
                      </a:endParaRPr>
                    </a:p>
                  </a:txBody>
                  <a:tcPr/>
                </a:tc>
                <a:extLst>
                  <a:ext uri="{0D108BD9-81ED-4DB2-BD59-A6C34878D82A}">
                    <a16:rowId xmlns:a16="http://schemas.microsoft.com/office/drawing/2014/main" val="1781905046"/>
                  </a:ext>
                </a:extLst>
              </a:tr>
              <a:tr h="370840">
                <a:tc>
                  <a:txBody>
                    <a:bodyPr/>
                    <a:lstStyle/>
                    <a:p>
                      <a:r>
                        <a:rPr lang="en-US" sz="1600" b="0" i="0" u="none" strike="noStrike" cap="none" baseline="0" dirty="0" smtClean="0">
                          <a:solidFill>
                            <a:schemeClr val="tx1"/>
                          </a:solidFill>
                          <a:latin typeface="+mn-lt"/>
                          <a:ea typeface="+mn-ea"/>
                          <a:cs typeface="+mn-cs"/>
                          <a:sym typeface="Arial"/>
                        </a:rPr>
                        <a:t>1984</a:t>
                      </a:r>
                      <a:endParaRPr lang="en-US" sz="16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cap="none" baseline="0" dirty="0" smtClean="0">
                          <a:solidFill>
                            <a:schemeClr val="tx1"/>
                          </a:solidFill>
                          <a:latin typeface="+mn-lt"/>
                          <a:ea typeface="+mn-ea"/>
                          <a:cs typeface="+mn-cs"/>
                          <a:sym typeface="Arial"/>
                        </a:rPr>
                        <a:t>Motorola 68020</a:t>
                      </a:r>
                      <a:endParaRPr lang="en-US" sz="16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cap="none" baseline="0" dirty="0" smtClean="0">
                          <a:solidFill>
                            <a:schemeClr val="tx1"/>
                          </a:solidFill>
                          <a:latin typeface="+mn-lt"/>
                          <a:ea typeface="+mn-ea"/>
                          <a:cs typeface="+mn-cs"/>
                          <a:sym typeface="Arial"/>
                        </a:rPr>
                        <a:t>4 M</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I</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P</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S</a:t>
                      </a:r>
                      <a:endParaRPr lang="en-US" sz="16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cap="none" baseline="0" dirty="0" smtClean="0">
                          <a:solidFill>
                            <a:schemeClr val="tx1"/>
                          </a:solidFill>
                          <a:latin typeface="+mn-lt"/>
                          <a:ea typeface="+mn-ea"/>
                          <a:cs typeface="+mn-cs"/>
                          <a:sym typeface="Arial"/>
                        </a:rPr>
                        <a:t>20 M</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Hz</a:t>
                      </a:r>
                      <a:endParaRPr lang="en-US" sz="1600" dirty="0" smtClean="0">
                        <a:latin typeface="+mn-lt"/>
                      </a:endParaRPr>
                    </a:p>
                  </a:txBody>
                  <a:tcPr/>
                </a:tc>
                <a:extLst>
                  <a:ext uri="{0D108BD9-81ED-4DB2-BD59-A6C34878D82A}">
                    <a16:rowId xmlns:a16="http://schemas.microsoft.com/office/drawing/2014/main" val="1881530198"/>
                  </a:ext>
                </a:extLst>
              </a:tr>
              <a:tr h="370840">
                <a:tc>
                  <a:txBody>
                    <a:bodyPr/>
                    <a:lstStyle/>
                    <a:p>
                      <a:r>
                        <a:rPr lang="en-US" sz="1600" b="0" i="0" u="none" strike="noStrike" cap="none" baseline="0" dirty="0" smtClean="0">
                          <a:solidFill>
                            <a:schemeClr val="tx1"/>
                          </a:solidFill>
                          <a:latin typeface="+mn-lt"/>
                          <a:ea typeface="+mn-ea"/>
                          <a:cs typeface="+mn-cs"/>
                          <a:sym typeface="Arial"/>
                        </a:rPr>
                        <a:t>1992</a:t>
                      </a:r>
                      <a:endParaRPr lang="en-US" sz="16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cap="none" baseline="0" dirty="0" smtClean="0">
                          <a:solidFill>
                            <a:schemeClr val="tx1"/>
                          </a:solidFill>
                          <a:latin typeface="+mn-lt"/>
                          <a:ea typeface="+mn-ea"/>
                          <a:cs typeface="+mn-cs"/>
                          <a:sym typeface="Arial"/>
                        </a:rPr>
                        <a:t>Intel 486D</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X</a:t>
                      </a:r>
                      <a:endParaRPr lang="en-US" sz="16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cap="none" baseline="0" dirty="0" smtClean="0">
                          <a:solidFill>
                            <a:schemeClr val="tx1"/>
                          </a:solidFill>
                          <a:latin typeface="+mn-lt"/>
                          <a:ea typeface="+mn-ea"/>
                          <a:cs typeface="+mn-cs"/>
                          <a:sym typeface="Arial"/>
                        </a:rPr>
                        <a:t>54 M</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I</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P</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S</a:t>
                      </a:r>
                      <a:endParaRPr lang="en-US" sz="16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cap="none" baseline="0" dirty="0" smtClean="0">
                          <a:solidFill>
                            <a:schemeClr val="tx1"/>
                          </a:solidFill>
                          <a:latin typeface="+mn-lt"/>
                          <a:ea typeface="+mn-ea"/>
                          <a:cs typeface="+mn-cs"/>
                          <a:sym typeface="Arial"/>
                        </a:rPr>
                        <a:t>66 M</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Hz</a:t>
                      </a:r>
                      <a:endParaRPr lang="en-US" sz="1600" dirty="0" smtClean="0">
                        <a:latin typeface="+mn-lt"/>
                      </a:endParaRPr>
                    </a:p>
                  </a:txBody>
                  <a:tcPr/>
                </a:tc>
                <a:extLst>
                  <a:ext uri="{0D108BD9-81ED-4DB2-BD59-A6C34878D82A}">
                    <a16:rowId xmlns:a16="http://schemas.microsoft.com/office/drawing/2014/main" val="3130261049"/>
                  </a:ext>
                </a:extLst>
              </a:tr>
              <a:tr h="370840">
                <a:tc>
                  <a:txBody>
                    <a:bodyPr/>
                    <a:lstStyle/>
                    <a:p>
                      <a:r>
                        <a:rPr lang="en-US" sz="1600" b="0" i="0" u="none" strike="noStrike" cap="none" baseline="0" dirty="0" smtClean="0">
                          <a:solidFill>
                            <a:schemeClr val="tx1"/>
                          </a:solidFill>
                          <a:latin typeface="+mn-lt"/>
                          <a:ea typeface="+mn-ea"/>
                          <a:cs typeface="+mn-cs"/>
                          <a:sym typeface="Arial"/>
                        </a:rPr>
                        <a:t>1994</a:t>
                      </a:r>
                      <a:endParaRPr lang="en-US" sz="16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cap="none" baseline="0" dirty="0" err="1" smtClean="0">
                          <a:solidFill>
                            <a:schemeClr val="tx1"/>
                          </a:solidFill>
                          <a:latin typeface="+mn-lt"/>
                          <a:ea typeface="+mn-ea"/>
                          <a:cs typeface="+mn-cs"/>
                          <a:sym typeface="Arial"/>
                        </a:rPr>
                        <a:t>PowerP</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C 600s (G2)</a:t>
                      </a:r>
                      <a:endParaRPr lang="en-US" sz="16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cap="none" baseline="0" dirty="0" smtClean="0">
                          <a:solidFill>
                            <a:schemeClr val="tx1"/>
                          </a:solidFill>
                          <a:latin typeface="+mn-lt"/>
                          <a:ea typeface="+mn-ea"/>
                          <a:cs typeface="+mn-cs"/>
                          <a:sym typeface="Arial"/>
                        </a:rPr>
                        <a:t>35 M</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I</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P</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S</a:t>
                      </a:r>
                      <a:endParaRPr lang="en-US" sz="16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cap="none" baseline="0" dirty="0" smtClean="0">
                          <a:solidFill>
                            <a:schemeClr val="tx1"/>
                          </a:solidFill>
                          <a:latin typeface="+mn-lt"/>
                          <a:ea typeface="+mn-ea"/>
                          <a:cs typeface="+mn-cs"/>
                          <a:sym typeface="Arial"/>
                        </a:rPr>
                        <a:t>33 M</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Hz</a:t>
                      </a:r>
                      <a:endParaRPr lang="en-US" sz="1600" dirty="0" smtClean="0">
                        <a:latin typeface="+mn-lt"/>
                      </a:endParaRPr>
                    </a:p>
                  </a:txBody>
                  <a:tcPr/>
                </a:tc>
                <a:extLst>
                  <a:ext uri="{0D108BD9-81ED-4DB2-BD59-A6C34878D82A}">
                    <a16:rowId xmlns:a16="http://schemas.microsoft.com/office/drawing/2014/main" val="2587953354"/>
                  </a:ext>
                </a:extLst>
              </a:tr>
              <a:tr h="370840">
                <a:tc>
                  <a:txBody>
                    <a:bodyPr/>
                    <a:lstStyle/>
                    <a:p>
                      <a:r>
                        <a:rPr lang="en-US" sz="1600" b="0" i="0" u="none" strike="noStrike" cap="none" baseline="0" dirty="0" smtClean="0">
                          <a:solidFill>
                            <a:schemeClr val="tx1"/>
                          </a:solidFill>
                          <a:latin typeface="+mn-lt"/>
                          <a:ea typeface="+mn-ea"/>
                          <a:cs typeface="+mn-cs"/>
                          <a:sym typeface="Arial"/>
                        </a:rPr>
                        <a:t>1996</a:t>
                      </a:r>
                      <a:endParaRPr lang="en-US" sz="16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cap="none" baseline="0" dirty="0" smtClean="0">
                          <a:solidFill>
                            <a:schemeClr val="tx1"/>
                          </a:solidFill>
                          <a:latin typeface="+mn-lt"/>
                          <a:ea typeface="+mn-ea"/>
                          <a:cs typeface="+mn-cs"/>
                          <a:sym typeface="Arial"/>
                        </a:rPr>
                        <a:t>Intel Pentium Pro</a:t>
                      </a:r>
                      <a:endParaRPr lang="en-US" sz="16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cap="none" baseline="0" dirty="0" smtClean="0">
                          <a:solidFill>
                            <a:schemeClr val="tx1"/>
                          </a:solidFill>
                          <a:latin typeface="+mn-lt"/>
                          <a:ea typeface="+mn-ea"/>
                          <a:cs typeface="+mn-cs"/>
                          <a:sym typeface="Arial"/>
                        </a:rPr>
                        <a:t>541 M</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I</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P</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S</a:t>
                      </a:r>
                      <a:endParaRPr lang="en-US" sz="16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cap="none" baseline="0" dirty="0" smtClean="0">
                          <a:solidFill>
                            <a:schemeClr val="tx1"/>
                          </a:solidFill>
                          <a:latin typeface="+mn-lt"/>
                          <a:ea typeface="+mn-ea"/>
                          <a:cs typeface="+mn-cs"/>
                          <a:sym typeface="Arial"/>
                        </a:rPr>
                        <a:t>200 M</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Hz</a:t>
                      </a:r>
                      <a:endParaRPr lang="en-US" sz="1600" dirty="0" smtClean="0">
                        <a:latin typeface="+mn-lt"/>
                      </a:endParaRPr>
                    </a:p>
                  </a:txBody>
                  <a:tcPr/>
                </a:tc>
                <a:extLst>
                  <a:ext uri="{0D108BD9-81ED-4DB2-BD59-A6C34878D82A}">
                    <a16:rowId xmlns:a16="http://schemas.microsoft.com/office/drawing/2014/main" val="1092067596"/>
                  </a:ext>
                </a:extLst>
              </a:tr>
              <a:tr h="370840">
                <a:tc>
                  <a:txBody>
                    <a:bodyPr/>
                    <a:lstStyle/>
                    <a:p>
                      <a:r>
                        <a:rPr lang="en-US" sz="1600" b="0" i="0" u="none" strike="noStrike" cap="none" baseline="0" dirty="0" smtClean="0">
                          <a:solidFill>
                            <a:schemeClr val="tx1"/>
                          </a:solidFill>
                          <a:latin typeface="+mn-lt"/>
                          <a:ea typeface="+mn-ea"/>
                          <a:cs typeface="+mn-cs"/>
                          <a:sym typeface="Arial"/>
                        </a:rPr>
                        <a:t>1997</a:t>
                      </a:r>
                      <a:endParaRPr lang="en-US" sz="16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cap="none" baseline="0" dirty="0" err="1" smtClean="0">
                          <a:solidFill>
                            <a:schemeClr val="tx1"/>
                          </a:solidFill>
                          <a:latin typeface="+mn-lt"/>
                          <a:ea typeface="+mn-ea"/>
                          <a:cs typeface="+mn-cs"/>
                          <a:sym typeface="Arial"/>
                        </a:rPr>
                        <a:t>PowerP</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C G3</a:t>
                      </a:r>
                      <a:endParaRPr lang="en-US" sz="16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cap="none" baseline="0" dirty="0" smtClean="0">
                          <a:solidFill>
                            <a:schemeClr val="tx1"/>
                          </a:solidFill>
                          <a:latin typeface="+mn-lt"/>
                          <a:ea typeface="+mn-ea"/>
                          <a:cs typeface="+mn-cs"/>
                          <a:sym typeface="Arial"/>
                        </a:rPr>
                        <a:t>525 M</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I</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P</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S</a:t>
                      </a:r>
                      <a:endParaRPr lang="en-US" sz="16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cap="none" baseline="0" dirty="0" smtClean="0">
                          <a:solidFill>
                            <a:schemeClr val="tx1"/>
                          </a:solidFill>
                          <a:latin typeface="+mn-lt"/>
                          <a:ea typeface="+mn-ea"/>
                          <a:cs typeface="+mn-cs"/>
                          <a:sym typeface="Arial"/>
                        </a:rPr>
                        <a:t>233 M</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Hz</a:t>
                      </a:r>
                      <a:endParaRPr lang="en-US" sz="1600" dirty="0" smtClean="0">
                        <a:latin typeface="+mn-lt"/>
                      </a:endParaRPr>
                    </a:p>
                  </a:txBody>
                  <a:tcPr/>
                </a:tc>
                <a:extLst>
                  <a:ext uri="{0D108BD9-81ED-4DB2-BD59-A6C34878D82A}">
                    <a16:rowId xmlns:a16="http://schemas.microsoft.com/office/drawing/2014/main" val="2275172654"/>
                  </a:ext>
                </a:extLst>
              </a:tr>
            </a:tbl>
          </a:graphicData>
        </a:graphic>
      </p:graphicFrame>
    </p:spTree>
    <p:extLst>
      <p:ext uri="{BB962C8B-B14F-4D97-AF65-F5344CB8AC3E}">
        <p14:creationId xmlns:p14="http://schemas.microsoft.com/office/powerpoint/2010/main" val="50073594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noChangeArrowheads="1"/>
          </p:cNvSpPr>
          <p:nvPr>
            <p:ph type="title"/>
          </p:nvPr>
        </p:nvSpPr>
        <p:spPr/>
        <p:txBody>
          <a:bodyPr/>
          <a:lstStyle/>
          <a:p>
            <a:r>
              <a:rPr lang="en-US" dirty="0"/>
              <a:t>How </a:t>
            </a:r>
            <a:r>
              <a:rPr lang="en-US" dirty="0" smtClean="0"/>
              <a:t>Fast </a:t>
            </a:r>
            <a:r>
              <a:rPr lang="en-US" sz="2000" b="0" dirty="0" smtClean="0"/>
              <a:t>(2 </a:t>
            </a:r>
            <a:r>
              <a:rPr lang="en-US" sz="2000" b="0" dirty="0"/>
              <a:t>of 2)</a:t>
            </a:r>
            <a:endParaRPr lang="en-US" dirty="0"/>
          </a:p>
        </p:txBody>
      </p:sp>
      <p:graphicFrame>
        <p:nvGraphicFramePr>
          <p:cNvPr id="9" name="Table 2"/>
          <p:cNvGraphicFramePr>
            <a:graphicFrameLocks noGrp="1"/>
          </p:cNvGraphicFramePr>
          <p:nvPr>
            <p:extLst>
              <p:ext uri="{D42A27DB-BD31-4B8C-83A1-F6EECF244321}">
                <p14:modId xmlns:p14="http://schemas.microsoft.com/office/powerpoint/2010/main" val="4217916226"/>
              </p:ext>
            </p:extLst>
          </p:nvPr>
        </p:nvGraphicFramePr>
        <p:xfrm>
          <a:off x="934279" y="1903898"/>
          <a:ext cx="7305260" cy="3545840"/>
        </p:xfrm>
        <a:graphic>
          <a:graphicData uri="http://schemas.openxmlformats.org/drawingml/2006/table">
            <a:tbl>
              <a:tblPr firstRow="1" bandRow="1">
                <a:tableStyleId>{5940675A-B579-460E-94D1-54222C63F5DA}</a:tableStyleId>
              </a:tblPr>
              <a:tblGrid>
                <a:gridCol w="1164002">
                  <a:extLst>
                    <a:ext uri="{9D8B030D-6E8A-4147-A177-3AD203B41FA5}">
                      <a16:colId xmlns:a16="http://schemas.microsoft.com/office/drawing/2014/main" val="3521622803"/>
                    </a:ext>
                  </a:extLst>
                </a:gridCol>
                <a:gridCol w="2185484">
                  <a:extLst>
                    <a:ext uri="{9D8B030D-6E8A-4147-A177-3AD203B41FA5}">
                      <a16:colId xmlns:a16="http://schemas.microsoft.com/office/drawing/2014/main" val="944988076"/>
                    </a:ext>
                  </a:extLst>
                </a:gridCol>
                <a:gridCol w="2256183">
                  <a:extLst>
                    <a:ext uri="{9D8B030D-6E8A-4147-A177-3AD203B41FA5}">
                      <a16:colId xmlns:a16="http://schemas.microsoft.com/office/drawing/2014/main" val="2611315269"/>
                    </a:ext>
                  </a:extLst>
                </a:gridCol>
                <a:gridCol w="1699591">
                  <a:extLst>
                    <a:ext uri="{9D8B030D-6E8A-4147-A177-3AD203B41FA5}">
                      <a16:colId xmlns:a16="http://schemas.microsoft.com/office/drawing/2014/main" val="2444028340"/>
                    </a:ext>
                  </a:extLst>
                </a:gridCol>
              </a:tblGrid>
              <a:tr h="370840">
                <a:tc>
                  <a:txBody>
                    <a:bodyPr/>
                    <a:lstStyle/>
                    <a:p>
                      <a:r>
                        <a:rPr lang="en-US" sz="1600" b="1" dirty="0" smtClean="0">
                          <a:latin typeface="+mn-lt"/>
                        </a:rPr>
                        <a:t>Year</a:t>
                      </a:r>
                      <a:endParaRPr lang="en-US" sz="1600" b="1"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smtClean="0">
                          <a:latin typeface="+mn-lt"/>
                        </a:rPr>
                        <a:t>CPU</a:t>
                      </a:r>
                      <a:endParaRPr lang="en-US" sz="16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smtClean="0">
                          <a:latin typeface="+mn-lt"/>
                        </a:rPr>
                        <a:t>Instructions/second</a:t>
                      </a:r>
                      <a:endParaRPr lang="en-US" sz="16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smtClean="0">
                          <a:latin typeface="+mn-lt"/>
                        </a:rPr>
                        <a:t>Clock Speed</a:t>
                      </a:r>
                    </a:p>
                  </a:txBody>
                  <a:tcPr/>
                </a:tc>
                <a:extLst>
                  <a:ext uri="{0D108BD9-81ED-4DB2-BD59-A6C34878D82A}">
                    <a16:rowId xmlns:a16="http://schemas.microsoft.com/office/drawing/2014/main" val="377654047"/>
                  </a:ext>
                </a:extLst>
              </a:tr>
              <a:tr h="370840">
                <a:tc>
                  <a:txBody>
                    <a:bodyPr/>
                    <a:lstStyle/>
                    <a:p>
                      <a:r>
                        <a:rPr lang="en-US" sz="1600" b="0" i="0" u="none" strike="noStrike" cap="none" baseline="0" dirty="0" smtClean="0">
                          <a:solidFill>
                            <a:schemeClr val="tx1"/>
                          </a:solidFill>
                          <a:latin typeface="+mn-lt"/>
                          <a:ea typeface="+mn-ea"/>
                          <a:cs typeface="+mn-cs"/>
                          <a:sym typeface="Arial"/>
                        </a:rPr>
                        <a:t>2002</a:t>
                      </a:r>
                      <a:endParaRPr lang="en-US" sz="16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cap="none" baseline="0" dirty="0" smtClean="0">
                          <a:solidFill>
                            <a:schemeClr val="tx1"/>
                          </a:solidFill>
                          <a:latin typeface="+mn-lt"/>
                          <a:ea typeface="+mn-ea"/>
                          <a:cs typeface="+mn-cs"/>
                          <a:sym typeface="Arial"/>
                        </a:rPr>
                        <a:t>A</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M</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D Athlon XP 2400+</a:t>
                      </a:r>
                      <a:endParaRPr lang="en-US" sz="16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cap="none" baseline="0" dirty="0" smtClean="0">
                          <a:solidFill>
                            <a:schemeClr val="tx1"/>
                          </a:solidFill>
                          <a:latin typeface="+mn-lt"/>
                          <a:ea typeface="+mn-ea"/>
                          <a:cs typeface="+mn-cs"/>
                          <a:sym typeface="Arial"/>
                        </a:rPr>
                        <a:t>5,935 M</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I</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P</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S</a:t>
                      </a:r>
                      <a:endParaRPr lang="en-US" sz="16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cap="none" baseline="0" dirty="0" smtClean="0">
                          <a:solidFill>
                            <a:schemeClr val="tx1"/>
                          </a:solidFill>
                          <a:latin typeface="+mn-lt"/>
                          <a:ea typeface="+mn-ea"/>
                          <a:cs typeface="+mn-cs"/>
                          <a:sym typeface="Arial"/>
                        </a:rPr>
                        <a:t>2.0 G</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Hz</a:t>
                      </a:r>
                      <a:endParaRPr lang="en-US" sz="1600" dirty="0" smtClean="0">
                        <a:latin typeface="+mn-lt"/>
                      </a:endParaRPr>
                    </a:p>
                  </a:txBody>
                  <a:tcPr/>
                </a:tc>
                <a:extLst>
                  <a:ext uri="{0D108BD9-81ED-4DB2-BD59-A6C34878D82A}">
                    <a16:rowId xmlns:a16="http://schemas.microsoft.com/office/drawing/2014/main" val="3907921471"/>
                  </a:ext>
                </a:extLst>
              </a:tr>
              <a:tr h="370840">
                <a:tc>
                  <a:txBody>
                    <a:bodyPr/>
                    <a:lstStyle/>
                    <a:p>
                      <a:r>
                        <a:rPr lang="en-US" sz="1600" dirty="0" smtClean="0">
                          <a:latin typeface="+mn-lt"/>
                        </a:rPr>
                        <a:t>2003</a:t>
                      </a:r>
                      <a:endParaRPr lang="en-US" sz="16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i="0" u="none" strike="noStrike" cap="none" baseline="0" dirty="0" smtClean="0">
                          <a:solidFill>
                            <a:schemeClr val="tx1"/>
                          </a:solidFill>
                          <a:latin typeface="+mn-lt"/>
                          <a:ea typeface="+mn-ea"/>
                          <a:cs typeface="+mn-cs"/>
                          <a:sym typeface="Arial"/>
                        </a:rPr>
                        <a:t>Pentium 4</a:t>
                      </a:r>
                      <a:endParaRPr lang="en-US" sz="16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i="0" u="none" strike="noStrike" cap="none" baseline="0" dirty="0" smtClean="0">
                          <a:solidFill>
                            <a:schemeClr val="tx1"/>
                          </a:solidFill>
                          <a:latin typeface="+mn-lt"/>
                          <a:ea typeface="+mn-ea"/>
                          <a:cs typeface="+mn-cs"/>
                          <a:sym typeface="Arial"/>
                        </a:rPr>
                        <a:t> 9,726 </a:t>
                      </a:r>
                      <a:r>
                        <a:rPr lang="en-US" sz="1600" b="0" i="0" u="none" strike="noStrike" cap="none" baseline="0" dirty="0" smtClean="0">
                          <a:solidFill>
                            <a:schemeClr val="tx1"/>
                          </a:solidFill>
                          <a:latin typeface="+mn-lt"/>
                          <a:ea typeface="+mn-ea"/>
                          <a:cs typeface="+mn-cs"/>
                          <a:sym typeface="Arial"/>
                        </a:rPr>
                        <a:t>M</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I</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P</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S</a:t>
                      </a:r>
                      <a:endParaRPr lang="en-US" sz="16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0" i="0" u="none" strike="noStrike" cap="none" baseline="0" dirty="0" smtClean="0">
                          <a:solidFill>
                            <a:schemeClr val="tx1"/>
                          </a:solidFill>
                          <a:latin typeface="+mn-lt"/>
                          <a:ea typeface="+mn-ea"/>
                          <a:cs typeface="+mn-cs"/>
                          <a:sym typeface="Arial"/>
                        </a:rPr>
                        <a:t>3.2 </a:t>
                      </a:r>
                      <a:r>
                        <a:rPr lang="en-US" sz="1600" b="0" i="0" u="none" strike="noStrike" cap="none" baseline="0" dirty="0" smtClean="0">
                          <a:solidFill>
                            <a:schemeClr val="tx1"/>
                          </a:solidFill>
                          <a:latin typeface="+mn-lt"/>
                          <a:ea typeface="+mn-ea"/>
                          <a:cs typeface="+mn-cs"/>
                          <a:sym typeface="Arial"/>
                        </a:rPr>
                        <a:t>G</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Hz</a:t>
                      </a:r>
                      <a:endParaRPr lang="en-US" sz="1600" dirty="0" smtClean="0">
                        <a:latin typeface="+mn-lt"/>
                      </a:endParaRPr>
                    </a:p>
                  </a:txBody>
                  <a:tcPr/>
                </a:tc>
                <a:extLst>
                  <a:ext uri="{0D108BD9-81ED-4DB2-BD59-A6C34878D82A}">
                    <a16:rowId xmlns:a16="http://schemas.microsoft.com/office/drawing/2014/main" val="3713011860"/>
                  </a:ext>
                </a:extLst>
              </a:tr>
              <a:tr h="370840">
                <a:tc>
                  <a:txBody>
                    <a:bodyPr/>
                    <a:lstStyle/>
                    <a:p>
                      <a:r>
                        <a:rPr lang="en-US" sz="1600" b="0" i="0" u="none" strike="noStrike" cap="none" baseline="0" dirty="0" smtClean="0">
                          <a:solidFill>
                            <a:schemeClr val="tx1"/>
                          </a:solidFill>
                          <a:latin typeface="+mn-lt"/>
                          <a:ea typeface="+mn-ea"/>
                          <a:cs typeface="+mn-cs"/>
                          <a:sym typeface="Arial"/>
                        </a:rPr>
                        <a:t>2005</a:t>
                      </a:r>
                      <a:endParaRPr lang="en-US" sz="1600" dirty="0">
                        <a:latin typeface="+mn-lt"/>
                      </a:endParaRPr>
                    </a:p>
                  </a:txBody>
                  <a:tcPr/>
                </a:tc>
                <a:tc>
                  <a:txBody>
                    <a:bodyPr/>
                    <a:lstStyle/>
                    <a:p>
                      <a:r>
                        <a:rPr lang="en-US" sz="1600" b="0" i="0" u="none" strike="noStrike" cap="none" baseline="0" dirty="0" smtClean="0">
                          <a:solidFill>
                            <a:schemeClr val="tx1"/>
                          </a:solidFill>
                          <a:latin typeface="+mn-lt"/>
                          <a:ea typeface="+mn-ea"/>
                          <a:cs typeface="+mn-cs"/>
                          <a:sym typeface="Arial"/>
                        </a:rPr>
                        <a:t>Xbox360</a:t>
                      </a:r>
                      <a:endParaRPr lang="en-US" sz="1600" dirty="0">
                        <a:latin typeface="+mn-lt"/>
                      </a:endParaRPr>
                    </a:p>
                  </a:txBody>
                  <a:tcPr/>
                </a:tc>
                <a:tc>
                  <a:txBody>
                    <a:bodyPr/>
                    <a:lstStyle/>
                    <a:p>
                      <a:r>
                        <a:rPr lang="en-US" sz="1600" b="0" i="0" u="none" strike="noStrike" cap="none" baseline="0" dirty="0" smtClean="0">
                          <a:solidFill>
                            <a:schemeClr val="tx1"/>
                          </a:solidFill>
                          <a:latin typeface="+mn-lt"/>
                          <a:ea typeface="+mn-ea"/>
                          <a:cs typeface="+mn-cs"/>
                          <a:sym typeface="Arial"/>
                        </a:rPr>
                        <a:t>19,200 M</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I</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P</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S</a:t>
                      </a:r>
                      <a:endParaRPr lang="en-US" sz="16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cap="none" baseline="0" dirty="0" smtClean="0">
                          <a:solidFill>
                            <a:schemeClr val="tx1"/>
                          </a:solidFill>
                          <a:latin typeface="+mn-lt"/>
                          <a:ea typeface="+mn-ea"/>
                          <a:cs typeface="+mn-cs"/>
                          <a:sym typeface="Arial"/>
                        </a:rPr>
                        <a:t>3.2 G</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Hz</a:t>
                      </a:r>
                      <a:endParaRPr lang="en-US" sz="1600" dirty="0" smtClean="0">
                        <a:latin typeface="+mn-lt"/>
                      </a:endParaRPr>
                    </a:p>
                  </a:txBody>
                  <a:tcPr/>
                </a:tc>
                <a:extLst>
                  <a:ext uri="{0D108BD9-81ED-4DB2-BD59-A6C34878D82A}">
                    <a16:rowId xmlns:a16="http://schemas.microsoft.com/office/drawing/2014/main" val="1531667953"/>
                  </a:ext>
                </a:extLst>
              </a:tr>
              <a:tr h="370840">
                <a:tc>
                  <a:txBody>
                    <a:bodyPr/>
                    <a:lstStyle/>
                    <a:p>
                      <a:r>
                        <a:rPr lang="en-US" sz="1600" b="0" i="0" u="none" strike="noStrike" cap="none" baseline="0" dirty="0" smtClean="0">
                          <a:solidFill>
                            <a:schemeClr val="tx1"/>
                          </a:solidFill>
                          <a:latin typeface="+mn-lt"/>
                          <a:ea typeface="+mn-ea"/>
                          <a:cs typeface="+mn-cs"/>
                          <a:sym typeface="Arial"/>
                        </a:rPr>
                        <a:t>2006</a:t>
                      </a:r>
                      <a:endParaRPr lang="en-US" sz="1600" dirty="0">
                        <a:latin typeface="+mn-lt"/>
                      </a:endParaRPr>
                    </a:p>
                  </a:txBody>
                  <a:tcPr/>
                </a:tc>
                <a:tc>
                  <a:txBody>
                    <a:bodyPr/>
                    <a:lstStyle/>
                    <a:p>
                      <a:r>
                        <a:rPr lang="en-US" sz="1600" b="0" i="0" u="none" strike="noStrike" cap="none" baseline="0" dirty="0" smtClean="0">
                          <a:solidFill>
                            <a:schemeClr val="tx1"/>
                          </a:solidFill>
                          <a:latin typeface="+mn-lt"/>
                          <a:ea typeface="+mn-ea"/>
                          <a:cs typeface="+mn-cs"/>
                          <a:sym typeface="Arial"/>
                        </a:rPr>
                        <a:t>P</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S3 Cell B</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E</a:t>
                      </a:r>
                      <a:endParaRPr lang="en-US" sz="1600" dirty="0">
                        <a:latin typeface="+mn-lt"/>
                      </a:endParaRPr>
                    </a:p>
                  </a:txBody>
                  <a:tcPr/>
                </a:tc>
                <a:tc>
                  <a:txBody>
                    <a:bodyPr/>
                    <a:lstStyle/>
                    <a:p>
                      <a:r>
                        <a:rPr lang="en-US" sz="1600" b="0" i="0" u="none" strike="noStrike" cap="none" baseline="0" dirty="0" smtClean="0">
                          <a:solidFill>
                            <a:schemeClr val="tx1"/>
                          </a:solidFill>
                          <a:latin typeface="+mn-lt"/>
                          <a:ea typeface="+mn-ea"/>
                          <a:cs typeface="+mn-cs"/>
                          <a:sym typeface="Arial"/>
                        </a:rPr>
                        <a:t>10,240 M</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I</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P</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S</a:t>
                      </a:r>
                      <a:endParaRPr lang="en-US" sz="16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cap="none" baseline="0" dirty="0" smtClean="0">
                          <a:solidFill>
                            <a:schemeClr val="tx1"/>
                          </a:solidFill>
                          <a:latin typeface="+mn-lt"/>
                          <a:ea typeface="+mn-ea"/>
                          <a:cs typeface="+mn-cs"/>
                          <a:sym typeface="Arial"/>
                        </a:rPr>
                        <a:t>3.2 G</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Hz</a:t>
                      </a:r>
                      <a:endParaRPr lang="en-US" sz="1600" dirty="0" smtClean="0">
                        <a:latin typeface="+mn-lt"/>
                      </a:endParaRPr>
                    </a:p>
                  </a:txBody>
                  <a:tcPr/>
                </a:tc>
                <a:extLst>
                  <a:ext uri="{0D108BD9-81ED-4DB2-BD59-A6C34878D82A}">
                    <a16:rowId xmlns:a16="http://schemas.microsoft.com/office/drawing/2014/main" val="1781905046"/>
                  </a:ext>
                </a:extLst>
              </a:tr>
              <a:tr h="370840">
                <a:tc>
                  <a:txBody>
                    <a:bodyPr/>
                    <a:lstStyle/>
                    <a:p>
                      <a:r>
                        <a:rPr lang="en-US" sz="1600" b="0" i="0" u="none" strike="noStrike" cap="none" baseline="0" dirty="0" smtClean="0">
                          <a:solidFill>
                            <a:schemeClr val="tx1"/>
                          </a:solidFill>
                          <a:latin typeface="+mn-lt"/>
                          <a:ea typeface="+mn-ea"/>
                          <a:cs typeface="+mn-cs"/>
                          <a:sym typeface="Arial"/>
                        </a:rPr>
                        <a:t>2006</a:t>
                      </a:r>
                      <a:endParaRPr lang="en-US" sz="1600" dirty="0">
                        <a:latin typeface="+mn-lt"/>
                      </a:endParaRPr>
                    </a:p>
                  </a:txBody>
                  <a:tcPr/>
                </a:tc>
                <a:tc>
                  <a:txBody>
                    <a:bodyPr/>
                    <a:lstStyle/>
                    <a:p>
                      <a:r>
                        <a:rPr lang="en-US" sz="1600" b="0" i="0" u="none" strike="noStrike" cap="none" baseline="0" dirty="0" smtClean="0">
                          <a:solidFill>
                            <a:schemeClr val="tx1"/>
                          </a:solidFill>
                          <a:latin typeface="+mn-lt"/>
                          <a:ea typeface="+mn-ea"/>
                          <a:cs typeface="+mn-cs"/>
                          <a:sym typeface="Arial"/>
                        </a:rPr>
                        <a:t>A</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M</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D Athlon F</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X-60</a:t>
                      </a:r>
                      <a:endParaRPr lang="en-US" sz="1600" dirty="0">
                        <a:latin typeface="+mn-lt"/>
                      </a:endParaRPr>
                    </a:p>
                  </a:txBody>
                  <a:tcPr/>
                </a:tc>
                <a:tc>
                  <a:txBody>
                    <a:bodyPr/>
                    <a:lstStyle/>
                    <a:p>
                      <a:r>
                        <a:rPr lang="en-US" sz="1600" b="0" i="0" u="none" strike="noStrike" cap="none" baseline="0" dirty="0" smtClean="0">
                          <a:solidFill>
                            <a:schemeClr val="tx1"/>
                          </a:solidFill>
                          <a:latin typeface="+mn-lt"/>
                          <a:ea typeface="+mn-ea"/>
                          <a:cs typeface="+mn-cs"/>
                          <a:sym typeface="Arial"/>
                        </a:rPr>
                        <a:t>18,938 M</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I</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P</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S</a:t>
                      </a:r>
                      <a:endParaRPr lang="en-US" sz="16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cap="none" baseline="0" dirty="0" smtClean="0">
                          <a:solidFill>
                            <a:schemeClr val="tx1"/>
                          </a:solidFill>
                          <a:latin typeface="+mn-lt"/>
                          <a:ea typeface="+mn-ea"/>
                          <a:cs typeface="+mn-cs"/>
                          <a:sym typeface="Arial"/>
                        </a:rPr>
                        <a:t>2.6 G</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Hz</a:t>
                      </a:r>
                      <a:endParaRPr lang="en-US" sz="1600" dirty="0" smtClean="0">
                        <a:latin typeface="+mn-lt"/>
                      </a:endParaRPr>
                    </a:p>
                  </a:txBody>
                  <a:tcPr/>
                </a:tc>
                <a:extLst>
                  <a:ext uri="{0D108BD9-81ED-4DB2-BD59-A6C34878D82A}">
                    <a16:rowId xmlns:a16="http://schemas.microsoft.com/office/drawing/2014/main" val="1881530198"/>
                  </a:ext>
                </a:extLst>
              </a:tr>
              <a:tr h="370840">
                <a:tc>
                  <a:txBody>
                    <a:bodyPr/>
                    <a:lstStyle/>
                    <a:p>
                      <a:r>
                        <a:rPr lang="fr-FR" sz="1600" b="0" i="0" u="none" strike="noStrike" cap="none" baseline="0" dirty="0" smtClean="0">
                          <a:solidFill>
                            <a:schemeClr val="tx1"/>
                          </a:solidFill>
                          <a:latin typeface="+mn-lt"/>
                          <a:ea typeface="+mn-ea"/>
                          <a:cs typeface="+mn-cs"/>
                          <a:sym typeface="Arial"/>
                        </a:rPr>
                        <a:t>2007</a:t>
                      </a:r>
                      <a:endParaRPr lang="en-US" sz="1600" dirty="0">
                        <a:latin typeface="+mn-lt"/>
                      </a:endParaRPr>
                    </a:p>
                  </a:txBody>
                  <a:tcPr/>
                </a:tc>
                <a:tc>
                  <a:txBody>
                    <a:bodyPr/>
                    <a:lstStyle/>
                    <a:p>
                      <a:r>
                        <a:rPr lang="fr-FR" sz="1600" b="0" i="0" u="none" strike="noStrike" cap="none" baseline="0" dirty="0" smtClean="0">
                          <a:solidFill>
                            <a:schemeClr val="tx1"/>
                          </a:solidFill>
                          <a:latin typeface="+mn-lt"/>
                          <a:ea typeface="+mn-ea"/>
                          <a:cs typeface="+mn-cs"/>
                          <a:sym typeface="Arial"/>
                        </a:rPr>
                        <a:t>Intel </a:t>
                      </a:r>
                      <a:r>
                        <a:rPr lang="fr-FR" sz="1600" b="0" i="0" u="none" strike="noStrike" cap="none" baseline="0" dirty="0" err="1" smtClean="0">
                          <a:solidFill>
                            <a:schemeClr val="tx1"/>
                          </a:solidFill>
                          <a:latin typeface="+mn-lt"/>
                          <a:ea typeface="+mn-ea"/>
                          <a:cs typeface="+mn-cs"/>
                          <a:sym typeface="Arial"/>
                        </a:rPr>
                        <a:t>Core</a:t>
                      </a:r>
                      <a:r>
                        <a:rPr lang="fr-FR" sz="1600" b="0" i="0" u="none" strike="noStrike" cap="none" baseline="0" dirty="0" smtClean="0">
                          <a:solidFill>
                            <a:schemeClr val="tx1"/>
                          </a:solidFill>
                          <a:latin typeface="+mn-lt"/>
                          <a:ea typeface="+mn-ea"/>
                          <a:cs typeface="+mn-cs"/>
                          <a:sym typeface="Arial"/>
                        </a:rPr>
                        <a:t> 2 Q</a:t>
                      </a:r>
                      <a:r>
                        <a:rPr lang="fr-FR" sz="100" b="0" i="0" u="none" strike="noStrike" cap="none" baseline="0" dirty="0" smtClean="0">
                          <a:solidFill>
                            <a:schemeClr val="tx1"/>
                          </a:solidFill>
                          <a:latin typeface="+mn-lt"/>
                          <a:ea typeface="+mn-ea"/>
                          <a:cs typeface="+mn-cs"/>
                          <a:sym typeface="Arial"/>
                        </a:rPr>
                        <a:t> </a:t>
                      </a:r>
                      <a:r>
                        <a:rPr lang="fr-FR" sz="1600" b="0" i="0" u="none" strike="noStrike" cap="none" baseline="0" dirty="0" smtClean="0">
                          <a:solidFill>
                            <a:schemeClr val="tx1"/>
                          </a:solidFill>
                          <a:latin typeface="+mn-lt"/>
                          <a:ea typeface="+mn-ea"/>
                          <a:cs typeface="+mn-cs"/>
                          <a:sym typeface="Arial"/>
                        </a:rPr>
                        <a:t>X9770</a:t>
                      </a:r>
                      <a:endParaRPr lang="en-US" sz="1600" dirty="0">
                        <a:latin typeface="+mn-lt"/>
                      </a:endParaRPr>
                    </a:p>
                  </a:txBody>
                  <a:tcPr/>
                </a:tc>
                <a:tc>
                  <a:txBody>
                    <a:bodyPr/>
                    <a:lstStyle/>
                    <a:p>
                      <a:r>
                        <a:rPr lang="fr-FR" sz="1600" b="0" i="0" u="none" strike="noStrike" cap="none" baseline="0" dirty="0" smtClean="0">
                          <a:solidFill>
                            <a:schemeClr val="tx1"/>
                          </a:solidFill>
                          <a:latin typeface="+mn-lt"/>
                          <a:ea typeface="+mn-ea"/>
                          <a:cs typeface="+mn-cs"/>
                          <a:sym typeface="Arial"/>
                        </a:rPr>
                        <a:t>59,455 </a:t>
                      </a:r>
                      <a:r>
                        <a:rPr lang="en-US" sz="1600" b="0" i="0" u="none" strike="noStrike" cap="none" baseline="0" dirty="0" smtClean="0">
                          <a:solidFill>
                            <a:schemeClr val="tx1"/>
                          </a:solidFill>
                          <a:latin typeface="+mn-lt"/>
                          <a:ea typeface="+mn-ea"/>
                          <a:cs typeface="+mn-cs"/>
                          <a:sym typeface="Arial"/>
                        </a:rPr>
                        <a:t>M</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I</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P</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S</a:t>
                      </a:r>
                      <a:endParaRPr lang="en-US" sz="16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0" i="0" u="none" strike="noStrike" cap="none" baseline="0" dirty="0" smtClean="0">
                          <a:solidFill>
                            <a:schemeClr val="tx1"/>
                          </a:solidFill>
                          <a:latin typeface="+mn-lt"/>
                          <a:ea typeface="+mn-ea"/>
                          <a:cs typeface="+mn-cs"/>
                          <a:sym typeface="Arial"/>
                        </a:rPr>
                        <a:t>3.2 </a:t>
                      </a:r>
                      <a:r>
                        <a:rPr lang="en-US" sz="1600" b="0" i="0" u="none" strike="noStrike" cap="none" baseline="0" dirty="0" smtClean="0">
                          <a:solidFill>
                            <a:schemeClr val="tx1"/>
                          </a:solidFill>
                          <a:latin typeface="+mn-lt"/>
                          <a:ea typeface="+mn-ea"/>
                          <a:cs typeface="+mn-cs"/>
                          <a:sym typeface="Arial"/>
                        </a:rPr>
                        <a:t>G</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Hz</a:t>
                      </a:r>
                      <a:endParaRPr lang="en-US" sz="1600" dirty="0" smtClean="0">
                        <a:latin typeface="+mn-lt"/>
                      </a:endParaRPr>
                    </a:p>
                  </a:txBody>
                  <a:tcPr/>
                </a:tc>
                <a:extLst>
                  <a:ext uri="{0D108BD9-81ED-4DB2-BD59-A6C34878D82A}">
                    <a16:rowId xmlns:a16="http://schemas.microsoft.com/office/drawing/2014/main" val="3130261049"/>
                  </a:ext>
                </a:extLst>
              </a:tr>
              <a:tr h="370840">
                <a:tc>
                  <a:txBody>
                    <a:bodyPr/>
                    <a:lstStyle/>
                    <a:p>
                      <a:r>
                        <a:rPr lang="it-IT" sz="1600" b="0" i="0" u="none" strike="noStrike" cap="none" baseline="0" dirty="0" smtClean="0">
                          <a:solidFill>
                            <a:schemeClr val="tx1"/>
                          </a:solidFill>
                          <a:latin typeface="+mn-lt"/>
                          <a:ea typeface="+mn-ea"/>
                          <a:cs typeface="+mn-cs"/>
                          <a:sym typeface="Arial"/>
                        </a:rPr>
                        <a:t>2011</a:t>
                      </a:r>
                      <a:endParaRPr lang="en-US" sz="1600" dirty="0">
                        <a:latin typeface="+mn-lt"/>
                      </a:endParaRPr>
                    </a:p>
                  </a:txBody>
                  <a:tcPr/>
                </a:tc>
                <a:tc>
                  <a:txBody>
                    <a:bodyPr/>
                    <a:lstStyle/>
                    <a:p>
                      <a:r>
                        <a:rPr lang="it-IT" sz="1600" b="0" i="0" u="none" strike="noStrike" cap="none" baseline="0" dirty="0" smtClean="0">
                          <a:solidFill>
                            <a:schemeClr val="tx1"/>
                          </a:solidFill>
                          <a:latin typeface="+mn-lt"/>
                          <a:ea typeface="+mn-ea"/>
                          <a:cs typeface="+mn-cs"/>
                          <a:sym typeface="Arial"/>
                        </a:rPr>
                        <a:t>Intel Core i7 990x</a:t>
                      </a:r>
                      <a:endParaRPr lang="en-US" sz="1600" dirty="0">
                        <a:latin typeface="+mn-lt"/>
                      </a:endParaRPr>
                    </a:p>
                  </a:txBody>
                  <a:tcPr/>
                </a:tc>
                <a:tc>
                  <a:txBody>
                    <a:bodyPr/>
                    <a:lstStyle/>
                    <a:p>
                      <a:r>
                        <a:rPr lang="it-IT" sz="1600" b="0" i="0" u="none" strike="noStrike" cap="none" baseline="0" dirty="0" smtClean="0">
                          <a:solidFill>
                            <a:schemeClr val="tx1"/>
                          </a:solidFill>
                          <a:latin typeface="+mn-lt"/>
                          <a:ea typeface="+mn-ea"/>
                          <a:cs typeface="+mn-cs"/>
                          <a:sym typeface="Arial"/>
                        </a:rPr>
                        <a:t>159,000 </a:t>
                      </a:r>
                      <a:r>
                        <a:rPr lang="en-US" sz="1600" b="0" i="0" u="none" strike="noStrike" cap="none" baseline="0" dirty="0" smtClean="0">
                          <a:solidFill>
                            <a:schemeClr val="tx1"/>
                          </a:solidFill>
                          <a:latin typeface="+mn-lt"/>
                          <a:ea typeface="+mn-ea"/>
                          <a:cs typeface="+mn-cs"/>
                          <a:sym typeface="Arial"/>
                        </a:rPr>
                        <a:t>M</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I</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P</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S</a:t>
                      </a:r>
                      <a:endParaRPr lang="en-US" sz="16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600" b="0" i="0" u="none" strike="noStrike" cap="none" baseline="0" dirty="0" smtClean="0">
                          <a:solidFill>
                            <a:schemeClr val="tx1"/>
                          </a:solidFill>
                          <a:latin typeface="+mn-lt"/>
                          <a:ea typeface="+mn-ea"/>
                          <a:cs typeface="+mn-cs"/>
                          <a:sym typeface="Arial"/>
                        </a:rPr>
                        <a:t>3.46 </a:t>
                      </a:r>
                      <a:r>
                        <a:rPr lang="en-US" sz="1600" b="0" i="0" u="none" strike="noStrike" cap="none" baseline="0" dirty="0" smtClean="0">
                          <a:solidFill>
                            <a:schemeClr val="tx1"/>
                          </a:solidFill>
                          <a:latin typeface="+mn-lt"/>
                          <a:ea typeface="+mn-ea"/>
                          <a:cs typeface="+mn-cs"/>
                          <a:sym typeface="Arial"/>
                        </a:rPr>
                        <a:t>G</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Hz</a:t>
                      </a:r>
                      <a:endParaRPr lang="en-US" sz="1600" dirty="0" smtClean="0">
                        <a:latin typeface="+mn-lt"/>
                      </a:endParaRPr>
                    </a:p>
                  </a:txBody>
                  <a:tcPr/>
                </a:tc>
                <a:extLst>
                  <a:ext uri="{0D108BD9-81ED-4DB2-BD59-A6C34878D82A}">
                    <a16:rowId xmlns:a16="http://schemas.microsoft.com/office/drawing/2014/main" val="2587953354"/>
                  </a:ext>
                </a:extLst>
              </a:tr>
              <a:tr h="370840">
                <a:tc>
                  <a:txBody>
                    <a:bodyPr/>
                    <a:lstStyle/>
                    <a:p>
                      <a:r>
                        <a:rPr lang="it-IT" sz="1600" b="0" i="0" u="none" strike="noStrike" cap="none" baseline="0" dirty="0" smtClean="0">
                          <a:solidFill>
                            <a:schemeClr val="tx1"/>
                          </a:solidFill>
                          <a:latin typeface="+mn-lt"/>
                          <a:ea typeface="+mn-ea"/>
                          <a:cs typeface="+mn-cs"/>
                          <a:sym typeface="Arial"/>
                        </a:rPr>
                        <a:t>2015</a:t>
                      </a:r>
                      <a:endParaRPr lang="en-US" sz="16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600" b="0" i="0" u="none" strike="noStrike" cap="none" baseline="0" dirty="0" smtClean="0">
                          <a:solidFill>
                            <a:schemeClr val="tx1"/>
                          </a:solidFill>
                          <a:latin typeface="+mn-lt"/>
                          <a:ea typeface="+mn-ea"/>
                          <a:cs typeface="+mn-cs"/>
                          <a:sym typeface="Arial"/>
                        </a:rPr>
                        <a:t>Inel Core i7 5960X</a:t>
                      </a:r>
                      <a:endParaRPr lang="en-US" sz="16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600" b="0" i="0" u="none" strike="noStrike" cap="none" baseline="0" dirty="0" smtClean="0">
                          <a:solidFill>
                            <a:schemeClr val="tx1"/>
                          </a:solidFill>
                          <a:latin typeface="+mn-lt"/>
                          <a:ea typeface="+mn-ea"/>
                          <a:cs typeface="+mn-cs"/>
                          <a:sym typeface="Arial"/>
                        </a:rPr>
                        <a:t>238,310 </a:t>
                      </a:r>
                      <a:r>
                        <a:rPr lang="en-US" sz="1600" b="0" i="0" u="none" strike="noStrike" cap="none" baseline="0" dirty="0" smtClean="0">
                          <a:solidFill>
                            <a:schemeClr val="tx1"/>
                          </a:solidFill>
                          <a:latin typeface="+mn-lt"/>
                          <a:ea typeface="+mn-ea"/>
                          <a:cs typeface="+mn-cs"/>
                          <a:sym typeface="Arial"/>
                        </a:rPr>
                        <a:t>M</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I</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P</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S</a:t>
                      </a:r>
                      <a:endParaRPr lang="en-US" sz="16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600" b="0" i="0" u="none" strike="noStrike" cap="none" baseline="0" dirty="0" smtClean="0">
                          <a:solidFill>
                            <a:schemeClr val="tx1"/>
                          </a:solidFill>
                          <a:latin typeface="+mn-lt"/>
                          <a:ea typeface="+mn-ea"/>
                          <a:cs typeface="+mn-cs"/>
                          <a:sym typeface="Arial"/>
                        </a:rPr>
                        <a:t>3.0 </a:t>
                      </a:r>
                      <a:r>
                        <a:rPr lang="en-US" sz="1600" b="0" i="0" u="none" strike="noStrike" cap="none" baseline="0" dirty="0" smtClean="0">
                          <a:solidFill>
                            <a:schemeClr val="tx1"/>
                          </a:solidFill>
                          <a:latin typeface="+mn-lt"/>
                          <a:ea typeface="+mn-ea"/>
                          <a:cs typeface="+mn-cs"/>
                          <a:sym typeface="Arial"/>
                        </a:rPr>
                        <a:t>G</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Hz</a:t>
                      </a:r>
                      <a:endParaRPr lang="en-US" sz="1600" dirty="0" smtClean="0">
                        <a:latin typeface="+mn-lt"/>
                      </a:endParaRPr>
                    </a:p>
                  </a:txBody>
                  <a:tcPr/>
                </a:tc>
                <a:extLst>
                  <a:ext uri="{0D108BD9-81ED-4DB2-BD59-A6C34878D82A}">
                    <a16:rowId xmlns:a16="http://schemas.microsoft.com/office/drawing/2014/main" val="3326431844"/>
                  </a:ext>
                </a:extLst>
              </a:tr>
            </a:tbl>
          </a:graphicData>
        </a:graphic>
      </p:graphicFrame>
      <p:sp>
        <p:nvSpPr>
          <p:cNvPr id="4" name="Text Placeholder 3"/>
          <p:cNvSpPr>
            <a:spLocks noGrp="1"/>
          </p:cNvSpPr>
          <p:nvPr>
            <p:ph type="body" idx="13"/>
          </p:nvPr>
        </p:nvSpPr>
        <p:spPr>
          <a:xfrm>
            <a:off x="492033" y="5702448"/>
            <a:ext cx="8229600" cy="439934"/>
          </a:xfrm>
        </p:spPr>
        <p:txBody>
          <a:bodyPr/>
          <a:lstStyle/>
          <a:p>
            <a:r>
              <a:rPr lang="en-US" dirty="0"/>
              <a:t>How fast is a nanosecond</a:t>
            </a:r>
            <a:r>
              <a:rPr lang="en-US" dirty="0" smtClean="0"/>
              <a:t>?</a:t>
            </a:r>
          </a:p>
        </p:txBody>
      </p:sp>
    </p:spTree>
    <p:extLst>
      <p:ext uri="{BB962C8B-B14F-4D97-AF65-F5344CB8AC3E}">
        <p14:creationId xmlns:p14="http://schemas.microsoft.com/office/powerpoint/2010/main" val="317992684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noChangeArrowheads="1"/>
          </p:cNvSpPr>
          <p:nvPr>
            <p:ph type="title"/>
          </p:nvPr>
        </p:nvSpPr>
        <p:spPr/>
        <p:txBody>
          <a:bodyPr/>
          <a:lstStyle/>
          <a:p>
            <a:r>
              <a:rPr lang="en-US" dirty="0" smtClean="0"/>
              <a:t>Nanoseconds</a:t>
            </a:r>
            <a:endParaRPr lang="en-US" dirty="0"/>
          </a:p>
        </p:txBody>
      </p:sp>
      <p:sp>
        <p:nvSpPr>
          <p:cNvPr id="168963" name="Text Placeholder 2"/>
          <p:cNvSpPr>
            <a:spLocks noGrp="1" noChangeArrowheads="1"/>
          </p:cNvSpPr>
          <p:nvPr>
            <p:ph type="body" idx="1"/>
          </p:nvPr>
        </p:nvSpPr>
        <p:spPr>
          <a:xfrm>
            <a:off x="531222" y="1600201"/>
            <a:ext cx="8155578" cy="483168"/>
          </a:xfrm>
        </p:spPr>
        <p:txBody>
          <a:bodyPr/>
          <a:lstStyle/>
          <a:p>
            <a:r>
              <a:rPr lang="en-US" dirty="0" smtClean="0">
                <a:latin typeface="Arial" pitchFamily="-109" charset="0"/>
              </a:rPr>
              <a:t>Speed of light =186,000 miles/sec,</a:t>
            </a:r>
            <a:endParaRPr lang="en-US" dirty="0"/>
          </a:p>
        </p:txBody>
      </p:sp>
      <p:graphicFrame>
        <p:nvGraphicFramePr>
          <p:cNvPr id="10" name="Object 3" descr="3 times 10 to eighth power."/>
          <p:cNvGraphicFramePr>
            <a:graphicFrameLocks noChangeAspect="1"/>
          </p:cNvGraphicFramePr>
          <p:nvPr>
            <p:extLst>
              <p:ext uri="{D42A27DB-BD31-4B8C-83A1-F6EECF244321}">
                <p14:modId xmlns:p14="http://schemas.microsoft.com/office/powerpoint/2010/main" val="664398556"/>
              </p:ext>
            </p:extLst>
          </p:nvPr>
        </p:nvGraphicFramePr>
        <p:xfrm>
          <a:off x="880931" y="2083368"/>
          <a:ext cx="912800" cy="422593"/>
        </p:xfrm>
        <a:graphic>
          <a:graphicData uri="http://schemas.openxmlformats.org/presentationml/2006/ole">
            <mc:AlternateContent xmlns:mc="http://schemas.openxmlformats.org/markup-compatibility/2006">
              <mc:Choice xmlns:v="urn:schemas-microsoft-com:vml" Requires="v">
                <p:oleObj spid="_x0000_s2123" name="Equation" r:id="rId4" imgW="685800" imgH="317160" progId="Equation.DSMT4">
                  <p:embed/>
                </p:oleObj>
              </mc:Choice>
              <mc:Fallback>
                <p:oleObj name="Equation" r:id="rId4" imgW="685800" imgH="317160" progId="Equation.DSMT4">
                  <p:embed/>
                  <p:pic>
                    <p:nvPicPr>
                      <p:cNvPr id="0" name=""/>
                      <p:cNvPicPr/>
                      <p:nvPr/>
                    </p:nvPicPr>
                    <p:blipFill>
                      <a:blip r:embed="rId5"/>
                      <a:stretch>
                        <a:fillRect/>
                      </a:stretch>
                    </p:blipFill>
                    <p:spPr>
                      <a:xfrm>
                        <a:off x="880931" y="2083368"/>
                        <a:ext cx="912800" cy="422593"/>
                      </a:xfrm>
                      <a:prstGeom prst="rect">
                        <a:avLst/>
                      </a:prstGeom>
                    </p:spPr>
                  </p:pic>
                </p:oleObj>
              </mc:Fallback>
            </mc:AlternateContent>
          </a:graphicData>
        </a:graphic>
      </p:graphicFrame>
      <p:sp>
        <p:nvSpPr>
          <p:cNvPr id="6" name="Text Placeholder 4"/>
          <p:cNvSpPr>
            <a:spLocks noGrp="1"/>
          </p:cNvSpPr>
          <p:nvPr>
            <p:ph type="body" idx="13"/>
          </p:nvPr>
        </p:nvSpPr>
        <p:spPr>
          <a:xfrm>
            <a:off x="1799615" y="2053049"/>
            <a:ext cx="4836316" cy="548629"/>
          </a:xfrm>
        </p:spPr>
        <p:txBody>
          <a:bodyPr/>
          <a:lstStyle/>
          <a:p>
            <a:pPr marL="0" indent="0">
              <a:buNone/>
            </a:pPr>
            <a:r>
              <a:rPr lang="en-US" dirty="0" smtClean="0">
                <a:latin typeface="Arial" pitchFamily="-109" charset="0"/>
              </a:rPr>
              <a:t>meters/sec (actually 299,792,458)</a:t>
            </a:r>
            <a:endParaRPr lang="en-US" dirty="0">
              <a:latin typeface="Arial" pitchFamily="-109" charset="0"/>
            </a:endParaRPr>
          </a:p>
        </p:txBody>
      </p:sp>
      <p:pic>
        <p:nvPicPr>
          <p:cNvPr id="2" name="Object 5" descr="Nanosecond Equals 10 to negative ninth power, seconds."/>
          <p:cNvPicPr>
            <a:picLocks noChangeAspect="1"/>
          </p:cNvPicPr>
          <p:nvPr/>
        </p:nvPicPr>
        <p:blipFill>
          <a:blip r:embed="rId6"/>
          <a:stretch>
            <a:fillRect/>
          </a:stretch>
        </p:blipFill>
        <p:spPr>
          <a:xfrm>
            <a:off x="547409" y="2698536"/>
            <a:ext cx="4343400" cy="457200"/>
          </a:xfrm>
          <a:prstGeom prst="rect">
            <a:avLst/>
          </a:prstGeom>
        </p:spPr>
      </p:pic>
      <p:sp>
        <p:nvSpPr>
          <p:cNvPr id="8" name="Text Placeholder 6"/>
          <p:cNvSpPr>
            <a:spLocks noGrp="1"/>
          </p:cNvSpPr>
          <p:nvPr>
            <p:ph type="body" idx="15"/>
          </p:nvPr>
        </p:nvSpPr>
        <p:spPr>
          <a:xfrm>
            <a:off x="537470" y="3293446"/>
            <a:ext cx="5360126" cy="607423"/>
          </a:xfrm>
        </p:spPr>
        <p:txBody>
          <a:bodyPr/>
          <a:lstStyle/>
          <a:p>
            <a:r>
              <a:rPr lang="en-US" dirty="0" smtClean="0">
                <a:latin typeface="Arial" pitchFamily="-109" charset="0"/>
              </a:rPr>
              <a:t>Thus 30 centimeters or 11.8 inches</a:t>
            </a:r>
            <a:endParaRPr lang="en-US" dirty="0">
              <a:latin typeface="Arial" pitchFamily="-109" charset="0"/>
            </a:endParaRPr>
          </a:p>
        </p:txBody>
      </p:sp>
    </p:spTree>
    <p:extLst>
      <p:ext uri="{BB962C8B-B14F-4D97-AF65-F5344CB8AC3E}">
        <p14:creationId xmlns:p14="http://schemas.microsoft.com/office/powerpoint/2010/main" val="328636616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noChangeArrowheads="1"/>
          </p:cNvSpPr>
          <p:nvPr>
            <p:ph type="title"/>
          </p:nvPr>
        </p:nvSpPr>
        <p:spPr/>
        <p:txBody>
          <a:bodyPr/>
          <a:lstStyle/>
          <a:p>
            <a:r>
              <a:rPr lang="en-US" dirty="0" smtClean="0"/>
              <a:t>Speed Pushing up Against Physics</a:t>
            </a:r>
            <a:endParaRPr lang="en-US" dirty="0"/>
          </a:p>
        </p:txBody>
      </p:sp>
      <p:sp>
        <p:nvSpPr>
          <p:cNvPr id="81923" name="Content Placeholder 2"/>
          <p:cNvSpPr>
            <a:spLocks noGrp="1" noChangeArrowheads="1"/>
          </p:cNvSpPr>
          <p:nvPr>
            <p:ph type="body" idx="1"/>
          </p:nvPr>
        </p:nvSpPr>
        <p:spPr/>
        <p:txBody>
          <a:bodyPr/>
          <a:lstStyle/>
          <a:p>
            <a:r>
              <a:rPr lang="en-US" dirty="0" smtClean="0"/>
              <a:t>The “clock” is like a drummer in the band. The faster it beats, the faster the operations.</a:t>
            </a:r>
          </a:p>
          <a:p>
            <a:r>
              <a:rPr lang="en-US" dirty="0" smtClean="0"/>
              <a:t>In 1 clock tick (at 1 </a:t>
            </a:r>
            <a:r>
              <a:rPr lang="en-US" dirty="0" err="1" smtClean="0"/>
              <a:t>ghz</a:t>
            </a:r>
            <a:r>
              <a:rPr lang="en-US" dirty="0" smtClean="0"/>
              <a:t>), electricity can travel 1 ft. At 2ghz, 6 inches. At 4ghz, 3 inches</a:t>
            </a:r>
          </a:p>
          <a:p>
            <a:r>
              <a:rPr lang="en-US" dirty="0" smtClean="0"/>
              <a:t>It becomes very difficult to get electricity to travel any distance in that short of time!</a:t>
            </a:r>
            <a:endParaRPr lang="en-US" dirty="0"/>
          </a:p>
        </p:txBody>
      </p:sp>
    </p:spTree>
    <p:extLst>
      <p:ext uri="{BB962C8B-B14F-4D97-AF65-F5344CB8AC3E}">
        <p14:creationId xmlns:p14="http://schemas.microsoft.com/office/powerpoint/2010/main" val="39573552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noChangeArrowheads="1"/>
          </p:cNvSpPr>
          <p:nvPr>
            <p:ph type="title"/>
          </p:nvPr>
        </p:nvSpPr>
        <p:spPr/>
        <p:txBody>
          <a:bodyPr/>
          <a:lstStyle/>
          <a:p>
            <a:r>
              <a:rPr lang="en-US" dirty="0" smtClean="0"/>
              <a:t>Our Goals</a:t>
            </a:r>
            <a:endParaRPr lang="en-US" dirty="0"/>
          </a:p>
        </p:txBody>
      </p:sp>
      <p:sp>
        <p:nvSpPr>
          <p:cNvPr id="26627" name="Content Placeholder 2"/>
          <p:cNvSpPr>
            <a:spLocks noGrp="1" noChangeArrowheads="1"/>
          </p:cNvSpPr>
          <p:nvPr>
            <p:ph type="body" idx="1"/>
          </p:nvPr>
        </p:nvSpPr>
        <p:spPr/>
        <p:txBody>
          <a:bodyPr/>
          <a:lstStyle/>
          <a:p>
            <a:r>
              <a:rPr lang="en-US" dirty="0" smtClean="0"/>
              <a:t>Our goals are not to just write copious amounts of code, our goals are to:</a:t>
            </a:r>
          </a:p>
          <a:p>
            <a:r>
              <a:rPr lang="en-US" dirty="0" smtClean="0"/>
              <a:t>Increase our problem solving skills</a:t>
            </a:r>
          </a:p>
          <a:p>
            <a:r>
              <a:rPr lang="en-US" dirty="0" smtClean="0"/>
              <a:t>Design good solutions to problems</a:t>
            </a:r>
          </a:p>
          <a:p>
            <a:r>
              <a:rPr lang="en-US" dirty="0" smtClean="0"/>
              <a:t>Test somehow how well they are indeed solutions to the problem</a:t>
            </a:r>
          </a:p>
          <a:p>
            <a:r>
              <a:rPr lang="en-US" dirty="0" smtClean="0"/>
              <a:t>Provide the solution as a readable document</a:t>
            </a:r>
            <a:endParaRPr lang="en-US" dirty="0"/>
          </a:p>
        </p:txBody>
      </p:sp>
    </p:spTree>
    <p:extLst>
      <p:ext uri="{BB962C8B-B14F-4D97-AF65-F5344CB8AC3E}">
        <p14:creationId xmlns:p14="http://schemas.microsoft.com/office/powerpoint/2010/main" val="194038079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noChangeArrowheads="1"/>
          </p:cNvSpPr>
          <p:nvPr>
            <p:ph type="title"/>
          </p:nvPr>
        </p:nvSpPr>
        <p:spPr/>
        <p:txBody>
          <a:bodyPr/>
          <a:lstStyle/>
          <a:p>
            <a:r>
              <a:rPr lang="en-US" dirty="0" smtClean="0"/>
              <a:t>How to get Around </a:t>
            </a:r>
            <a:r>
              <a:rPr lang="en-US" dirty="0"/>
              <a:t>P</a:t>
            </a:r>
            <a:r>
              <a:rPr lang="en-US" dirty="0" smtClean="0"/>
              <a:t>hysics</a:t>
            </a:r>
            <a:endParaRPr lang="en-US" dirty="0"/>
          </a:p>
        </p:txBody>
      </p:sp>
      <p:sp>
        <p:nvSpPr>
          <p:cNvPr id="82947" name="Content Placeholder 2"/>
          <p:cNvSpPr>
            <a:spLocks noGrp="1" noChangeArrowheads="1"/>
          </p:cNvSpPr>
          <p:nvPr>
            <p:ph type="body" idx="1"/>
          </p:nvPr>
        </p:nvSpPr>
        <p:spPr/>
        <p:txBody>
          <a:bodyPr/>
          <a:lstStyle/>
          <a:p>
            <a:r>
              <a:rPr lang="en-US" dirty="0" smtClean="0"/>
              <a:t>So if physics is getting in the way (and it is), you find a way to get around it.</a:t>
            </a:r>
          </a:p>
          <a:p>
            <a:r>
              <a:rPr lang="en-US" dirty="0" smtClean="0"/>
              <a:t>If you can’t make processors faster, what do you do?</a:t>
            </a:r>
            <a:endParaRPr lang="en-US" dirty="0"/>
          </a:p>
        </p:txBody>
      </p:sp>
    </p:spTree>
    <p:extLst>
      <p:ext uri="{BB962C8B-B14F-4D97-AF65-F5344CB8AC3E}">
        <p14:creationId xmlns:p14="http://schemas.microsoft.com/office/powerpoint/2010/main" val="162568198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Faster, but More CPUs</a:t>
            </a:r>
            <a:endParaRPr lang="en-US" dirty="0"/>
          </a:p>
        </p:txBody>
      </p:sp>
      <p:sp>
        <p:nvSpPr>
          <p:cNvPr id="3" name="Content Placeholder 2"/>
          <p:cNvSpPr>
            <a:spLocks noGrp="1"/>
          </p:cNvSpPr>
          <p:nvPr>
            <p:ph type="body" idx="1"/>
          </p:nvPr>
        </p:nvSpPr>
        <p:spPr>
          <a:xfrm>
            <a:off x="457200" y="1600201"/>
            <a:ext cx="8229600" cy="894522"/>
          </a:xfrm>
        </p:spPr>
        <p:txBody>
          <a:bodyPr/>
          <a:lstStyle/>
          <a:p>
            <a:r>
              <a:rPr lang="en-US" dirty="0" smtClean="0"/>
              <a:t>Now more transistors mean more </a:t>
            </a:r>
            <a:r>
              <a:rPr lang="en-US" dirty="0"/>
              <a:t>C</a:t>
            </a:r>
            <a:r>
              <a:rPr lang="en-US" sz="100" dirty="0"/>
              <a:t> </a:t>
            </a:r>
            <a:r>
              <a:rPr lang="en-US" dirty="0"/>
              <a:t>P</a:t>
            </a:r>
            <a:r>
              <a:rPr lang="en-US" sz="100" dirty="0"/>
              <a:t> </a:t>
            </a:r>
            <a:r>
              <a:rPr lang="en-US" dirty="0" smtClean="0"/>
              <a:t>Us on a single chip. Below a quad-core C</a:t>
            </a:r>
            <a:r>
              <a:rPr lang="en-US" sz="100" dirty="0" smtClean="0"/>
              <a:t> </a:t>
            </a:r>
            <a:r>
              <a:rPr lang="en-US" dirty="0"/>
              <a:t>P</a:t>
            </a:r>
            <a:r>
              <a:rPr lang="en-US" sz="100" dirty="0"/>
              <a:t> </a:t>
            </a:r>
            <a:r>
              <a:rPr lang="en-US" dirty="0"/>
              <a:t>U </a:t>
            </a:r>
          </a:p>
        </p:txBody>
      </p:sp>
      <p:pic>
        <p:nvPicPr>
          <p:cNvPr id="4" name="Picture 3" descr="A quad core C P U has a top side not a pin side of quad core processor."/>
          <p:cNvPicPr>
            <a:picLocks noChangeAspect="1" noChangeArrowheads="1"/>
          </p:cNvPicPr>
          <p:nvPr/>
        </p:nvPicPr>
        <p:blipFill>
          <a:blip r:embed="rId2"/>
          <a:srcRect/>
          <a:stretch>
            <a:fillRect/>
          </a:stretch>
        </p:blipFill>
        <p:spPr bwMode="auto">
          <a:xfrm>
            <a:off x="1659834" y="2569639"/>
            <a:ext cx="5831745" cy="3820467"/>
          </a:xfrm>
          <a:prstGeom prst="rect">
            <a:avLst/>
          </a:prstGeom>
          <a:noFill/>
          <a:ln w="9525">
            <a:noFill/>
            <a:miter lim="800000"/>
            <a:headEnd/>
            <a:tailEnd/>
          </a:ln>
          <a:effectLst/>
        </p:spPr>
      </p:pic>
    </p:spTree>
    <p:extLst>
      <p:ext uri="{BB962C8B-B14F-4D97-AF65-F5344CB8AC3E}">
        <p14:creationId xmlns:p14="http://schemas.microsoft.com/office/powerpoint/2010/main" val="232255462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p:txBody>
          <a:bodyPr/>
          <a:lstStyle/>
          <a:p>
            <a:r>
              <a:rPr lang="en-US" dirty="0" smtClean="0"/>
              <a:t>Computer Parts</a:t>
            </a:r>
            <a:endParaRPr lang="en-US" dirty="0"/>
          </a:p>
        </p:txBody>
      </p:sp>
    </p:spTree>
    <p:extLst>
      <p:ext uri="{BB962C8B-B14F-4D97-AF65-F5344CB8AC3E}">
        <p14:creationId xmlns:p14="http://schemas.microsoft.com/office/powerpoint/2010/main" val="223508132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Title 1"/>
          <p:cNvSpPr>
            <a:spLocks noGrp="1" noChangeArrowheads="1"/>
          </p:cNvSpPr>
          <p:nvPr>
            <p:ph type="title"/>
          </p:nvPr>
        </p:nvSpPr>
        <p:spPr/>
        <p:txBody>
          <a:bodyPr/>
          <a:lstStyle/>
          <a:p>
            <a:r>
              <a:rPr lang="en-US" smtClean="0"/>
              <a:t>Main Components</a:t>
            </a:r>
            <a:endParaRPr lang="en-US"/>
          </a:p>
        </p:txBody>
      </p:sp>
      <p:sp>
        <p:nvSpPr>
          <p:cNvPr id="46083" name="Content Placeholder 2"/>
          <p:cNvSpPr>
            <a:spLocks noGrp="1" noChangeArrowheads="1"/>
          </p:cNvSpPr>
          <p:nvPr>
            <p:ph type="body" idx="1"/>
          </p:nvPr>
        </p:nvSpPr>
        <p:spPr/>
        <p:txBody>
          <a:bodyPr/>
          <a:lstStyle/>
          <a:p>
            <a:r>
              <a:rPr lang="en-US" dirty="0" smtClean="0"/>
              <a:t>People!!!</a:t>
            </a:r>
          </a:p>
          <a:p>
            <a:r>
              <a:rPr lang="en-US" dirty="0" smtClean="0"/>
              <a:t>Hardware</a:t>
            </a:r>
          </a:p>
          <a:p>
            <a:pPr lvl="1"/>
            <a:r>
              <a:rPr lang="en-US" dirty="0" smtClean="0"/>
              <a:t>Physical Devices: processor, memory, keyboard, monitor, mouse, etc.</a:t>
            </a:r>
          </a:p>
          <a:p>
            <a:r>
              <a:rPr lang="en-US" dirty="0" smtClean="0"/>
              <a:t>Software</a:t>
            </a:r>
          </a:p>
          <a:p>
            <a:pPr lvl="1"/>
            <a:r>
              <a:rPr lang="en-US" dirty="0" smtClean="0"/>
              <a:t>Executable Programs: word processor, spread sheet, internet browser, etc.</a:t>
            </a:r>
            <a:endParaRPr lang="en-US" dirty="0"/>
          </a:p>
        </p:txBody>
      </p:sp>
    </p:spTree>
    <p:extLst>
      <p:ext uri="{BB962C8B-B14F-4D97-AF65-F5344CB8AC3E}">
        <p14:creationId xmlns:p14="http://schemas.microsoft.com/office/powerpoint/2010/main" val="353883547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noChangeArrowheads="1"/>
          </p:cNvSpPr>
          <p:nvPr>
            <p:ph type="title"/>
          </p:nvPr>
        </p:nvSpPr>
        <p:spPr/>
        <p:txBody>
          <a:bodyPr/>
          <a:lstStyle/>
          <a:p>
            <a:r>
              <a:rPr lang="en-US" smtClean="0"/>
              <a:t>Hardware</a:t>
            </a:r>
            <a:endParaRPr lang="en-US"/>
          </a:p>
        </p:txBody>
      </p:sp>
      <p:pic>
        <p:nvPicPr>
          <p:cNvPr id="20" name="Picture 2" descr="In a hardware flowchart, the processor leads to primary storage, which in turn leads to secondary storage, input device, output device, and network."/>
          <p:cNvPicPr>
            <a:picLocks noChangeAspect="1"/>
          </p:cNvPicPr>
          <p:nvPr/>
        </p:nvPicPr>
        <p:blipFill>
          <a:blip r:embed="rId3"/>
          <a:stretch>
            <a:fillRect/>
          </a:stretch>
        </p:blipFill>
        <p:spPr>
          <a:xfrm>
            <a:off x="919162" y="1885950"/>
            <a:ext cx="7305675" cy="4019550"/>
          </a:xfrm>
          <a:prstGeom prst="rect">
            <a:avLst/>
          </a:prstGeom>
        </p:spPr>
      </p:pic>
    </p:spTree>
    <p:extLst>
      <p:ext uri="{BB962C8B-B14F-4D97-AF65-F5344CB8AC3E}">
        <p14:creationId xmlns:p14="http://schemas.microsoft.com/office/powerpoint/2010/main" val="330638952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noChangeArrowheads="1"/>
          </p:cNvSpPr>
          <p:nvPr>
            <p:ph type="title"/>
          </p:nvPr>
        </p:nvSpPr>
        <p:spPr/>
        <p:txBody>
          <a:bodyPr/>
          <a:lstStyle/>
          <a:p>
            <a:r>
              <a:rPr lang="en-US" smtClean="0"/>
              <a:t>Processor</a:t>
            </a:r>
            <a:endParaRPr lang="en-US"/>
          </a:p>
        </p:txBody>
      </p:sp>
      <p:sp>
        <p:nvSpPr>
          <p:cNvPr id="39939" name="Content Placeholder 2"/>
          <p:cNvSpPr>
            <a:spLocks noGrp="1" noChangeArrowheads="1"/>
          </p:cNvSpPr>
          <p:nvPr>
            <p:ph type="body" idx="1"/>
          </p:nvPr>
        </p:nvSpPr>
        <p:spPr/>
        <p:txBody>
          <a:bodyPr/>
          <a:lstStyle/>
          <a:p>
            <a:r>
              <a:rPr lang="en-US" dirty="0" smtClean="0"/>
              <a:t>The processor is the “</a:t>
            </a:r>
            <a:r>
              <a:rPr lang="en-US" dirty="0" err="1" smtClean="0"/>
              <a:t>brain”of</a:t>
            </a:r>
            <a:r>
              <a:rPr lang="en-US" dirty="0" smtClean="0"/>
              <a:t> a computer.  </a:t>
            </a:r>
          </a:p>
          <a:p>
            <a:r>
              <a:rPr lang="en-US" dirty="0" smtClean="0"/>
              <a:t>The processor controls the other devices as well as performing calculations</a:t>
            </a:r>
            <a:endParaRPr lang="en-US" dirty="0"/>
          </a:p>
        </p:txBody>
      </p:sp>
    </p:spTree>
    <p:extLst>
      <p:ext uri="{BB962C8B-B14F-4D97-AF65-F5344CB8AC3E}">
        <p14:creationId xmlns:p14="http://schemas.microsoft.com/office/powerpoint/2010/main" val="64727096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6258" name="Title 1"/>
          <p:cNvSpPr>
            <a:spLocks noGrp="1" noChangeArrowheads="1"/>
          </p:cNvSpPr>
          <p:nvPr>
            <p:ph type="title"/>
          </p:nvPr>
        </p:nvSpPr>
        <p:spPr/>
        <p:txBody>
          <a:bodyPr/>
          <a:lstStyle/>
          <a:p>
            <a:r>
              <a:rPr lang="en-US" smtClean="0"/>
              <a:t>Primary Storage</a:t>
            </a:r>
            <a:endParaRPr lang="en-US"/>
          </a:p>
        </p:txBody>
      </p:sp>
      <p:sp>
        <p:nvSpPr>
          <p:cNvPr id="96259" name="Content Placeholder 2"/>
          <p:cNvSpPr>
            <a:spLocks noGrp="1" noChangeArrowheads="1"/>
          </p:cNvSpPr>
          <p:nvPr>
            <p:ph type="body" idx="1"/>
          </p:nvPr>
        </p:nvSpPr>
        <p:spPr/>
        <p:txBody>
          <a:bodyPr/>
          <a:lstStyle/>
          <a:p>
            <a:r>
              <a:rPr lang="en-US" dirty="0" smtClean="0"/>
              <a:t>stores instructions and data for current program(s)</a:t>
            </a:r>
          </a:p>
          <a:p>
            <a:r>
              <a:rPr lang="en-US" dirty="0" smtClean="0"/>
              <a:t>other names: primary or main memory, R</a:t>
            </a:r>
            <a:r>
              <a:rPr lang="en-US" sz="100" dirty="0" smtClean="0"/>
              <a:t> </a:t>
            </a:r>
            <a:r>
              <a:rPr lang="en-US" dirty="0" smtClean="0"/>
              <a:t>A</a:t>
            </a:r>
            <a:r>
              <a:rPr lang="en-US" sz="100" dirty="0" smtClean="0"/>
              <a:t> </a:t>
            </a:r>
            <a:r>
              <a:rPr lang="en-US" dirty="0" smtClean="0"/>
              <a:t>M (Random Access Memory)</a:t>
            </a:r>
          </a:p>
          <a:p>
            <a:r>
              <a:rPr lang="en-US" dirty="0" smtClean="0"/>
              <a:t>memory is dynamic so it requires power to retain information</a:t>
            </a:r>
          </a:p>
          <a:p>
            <a:r>
              <a:rPr lang="en-US" dirty="0" smtClean="0"/>
              <a:t>often hundreds of Megabytes (million-bytes)</a:t>
            </a:r>
            <a:endParaRPr lang="en-US" dirty="0"/>
          </a:p>
        </p:txBody>
      </p:sp>
    </p:spTree>
    <p:extLst>
      <p:ext uri="{BB962C8B-B14F-4D97-AF65-F5344CB8AC3E}">
        <p14:creationId xmlns:p14="http://schemas.microsoft.com/office/powerpoint/2010/main" val="411370023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8306" name="Title 1"/>
          <p:cNvSpPr>
            <a:spLocks noGrp="1" noChangeArrowheads="1"/>
          </p:cNvSpPr>
          <p:nvPr>
            <p:ph type="title"/>
          </p:nvPr>
        </p:nvSpPr>
        <p:spPr/>
        <p:txBody>
          <a:bodyPr/>
          <a:lstStyle/>
          <a:p>
            <a:r>
              <a:rPr lang="en-US" smtClean="0"/>
              <a:t>Peripheral Devices</a:t>
            </a:r>
            <a:endParaRPr lang="en-US"/>
          </a:p>
        </p:txBody>
      </p:sp>
      <p:sp>
        <p:nvSpPr>
          <p:cNvPr id="98307" name="Content Placeholder 2"/>
          <p:cNvSpPr>
            <a:spLocks noGrp="1" noChangeArrowheads="1"/>
          </p:cNvSpPr>
          <p:nvPr>
            <p:ph type="body" idx="1"/>
          </p:nvPr>
        </p:nvSpPr>
        <p:spPr/>
        <p:txBody>
          <a:bodyPr/>
          <a:lstStyle/>
          <a:p>
            <a:r>
              <a:rPr lang="en-US" dirty="0" smtClean="0"/>
              <a:t>Secondary storage devices</a:t>
            </a:r>
          </a:p>
          <a:p>
            <a:pPr lvl="1"/>
            <a:r>
              <a:rPr lang="en-US" dirty="0" smtClean="0"/>
              <a:t>Disk (hard &amp; floppy), tape, </a:t>
            </a:r>
            <a:r>
              <a:rPr lang="en-US" dirty="0" err="1" smtClean="0"/>
              <a:t>usb</a:t>
            </a:r>
            <a:r>
              <a:rPr lang="en-US" dirty="0" smtClean="0"/>
              <a:t> drives, flash drives, etc.</a:t>
            </a:r>
          </a:p>
          <a:p>
            <a:r>
              <a:rPr lang="en-US" dirty="0" smtClean="0"/>
              <a:t>Input devices</a:t>
            </a:r>
          </a:p>
          <a:p>
            <a:pPr lvl="1"/>
            <a:r>
              <a:rPr lang="en-US" dirty="0" smtClean="0"/>
              <a:t>Keyboard, mouse, camera, mic, etc.</a:t>
            </a:r>
          </a:p>
          <a:p>
            <a:r>
              <a:rPr lang="en-US" dirty="0" smtClean="0"/>
              <a:t>Output devices</a:t>
            </a:r>
          </a:p>
          <a:p>
            <a:pPr lvl="1"/>
            <a:r>
              <a:rPr lang="en-US" dirty="0" smtClean="0"/>
              <a:t>Monitor, printer, speaker, etc.</a:t>
            </a:r>
          </a:p>
          <a:p>
            <a:r>
              <a:rPr lang="en-US" dirty="0" smtClean="0"/>
              <a:t>Network</a:t>
            </a:r>
          </a:p>
          <a:p>
            <a:pPr lvl="1"/>
            <a:r>
              <a:rPr lang="en-US" dirty="0" smtClean="0"/>
              <a:t>Wireless, </a:t>
            </a:r>
            <a:r>
              <a:rPr lang="en-US" dirty="0" err="1" smtClean="0"/>
              <a:t>bluetooth</a:t>
            </a:r>
            <a:r>
              <a:rPr lang="en-US" dirty="0" smtClean="0"/>
              <a:t>, </a:t>
            </a:r>
            <a:r>
              <a:rPr lang="en-US" dirty="0" err="1" smtClean="0"/>
              <a:t>ethernet</a:t>
            </a:r>
            <a:r>
              <a:rPr lang="en-US" dirty="0" smtClean="0"/>
              <a:t>, etc.</a:t>
            </a:r>
            <a:endParaRPr lang="en-US" dirty="0"/>
          </a:p>
        </p:txBody>
      </p:sp>
    </p:spTree>
    <p:extLst>
      <p:ext uri="{BB962C8B-B14F-4D97-AF65-F5344CB8AC3E}">
        <p14:creationId xmlns:p14="http://schemas.microsoft.com/office/powerpoint/2010/main" val="247881683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0354" name="Title 1"/>
          <p:cNvSpPr>
            <a:spLocks noGrp="1" noChangeArrowheads="1"/>
          </p:cNvSpPr>
          <p:nvPr>
            <p:ph type="title"/>
          </p:nvPr>
        </p:nvSpPr>
        <p:spPr/>
        <p:txBody>
          <a:bodyPr/>
          <a:lstStyle/>
          <a:p>
            <a:r>
              <a:rPr lang="en-US" smtClean="0"/>
              <a:t>Secondary Storage</a:t>
            </a:r>
            <a:endParaRPr lang="en-US"/>
          </a:p>
        </p:txBody>
      </p:sp>
      <p:sp>
        <p:nvSpPr>
          <p:cNvPr id="100355" name="Content Placeholder 2"/>
          <p:cNvSpPr>
            <a:spLocks noGrp="1" noChangeArrowheads="1"/>
          </p:cNvSpPr>
          <p:nvPr>
            <p:ph type="body" idx="1"/>
          </p:nvPr>
        </p:nvSpPr>
        <p:spPr/>
        <p:txBody>
          <a:bodyPr/>
          <a:lstStyle/>
          <a:p>
            <a:r>
              <a:rPr lang="en-US" dirty="0" smtClean="0"/>
              <a:t>Nonvolatile information is recorded magnetically so power is not needed</a:t>
            </a:r>
          </a:p>
          <a:p>
            <a:r>
              <a:rPr lang="en-US" dirty="0" smtClean="0"/>
              <a:t>Disks hold gigabytes (billions of bytes)</a:t>
            </a:r>
          </a:p>
          <a:p>
            <a:r>
              <a:rPr lang="en-US" dirty="0" smtClean="0"/>
              <a:t>Cheap, but slow</a:t>
            </a:r>
          </a:p>
          <a:p>
            <a:pPr lvl="1"/>
            <a:r>
              <a:rPr lang="en-US" dirty="0" smtClean="0"/>
              <a:t>R</a:t>
            </a:r>
            <a:r>
              <a:rPr lang="en-US" sz="100" dirty="0" smtClean="0"/>
              <a:t> </a:t>
            </a:r>
            <a:r>
              <a:rPr lang="en-US" dirty="0" smtClean="0"/>
              <a:t>A</a:t>
            </a:r>
            <a:r>
              <a:rPr lang="en-US" sz="100" dirty="0" smtClean="0"/>
              <a:t> </a:t>
            </a:r>
            <a:r>
              <a:rPr lang="en-US" dirty="0" smtClean="0"/>
              <a:t>M access is a </a:t>
            </a:r>
            <a:r>
              <a:rPr lang="en-US" dirty="0"/>
              <a:t>hundred C</a:t>
            </a:r>
            <a:r>
              <a:rPr lang="en-US" sz="100" dirty="0"/>
              <a:t> </a:t>
            </a:r>
            <a:r>
              <a:rPr lang="en-US" dirty="0"/>
              <a:t>P</a:t>
            </a:r>
            <a:r>
              <a:rPr lang="en-US" sz="100" dirty="0"/>
              <a:t> </a:t>
            </a:r>
            <a:r>
              <a:rPr lang="en-US" dirty="0"/>
              <a:t>U </a:t>
            </a:r>
            <a:r>
              <a:rPr lang="en-US" dirty="0" smtClean="0"/>
              <a:t>clock ticks</a:t>
            </a:r>
          </a:p>
          <a:p>
            <a:pPr lvl="1"/>
            <a:r>
              <a:rPr lang="en-US" dirty="0" smtClean="0"/>
              <a:t>Disk access is a </a:t>
            </a:r>
            <a:r>
              <a:rPr lang="en-US" dirty="0"/>
              <a:t>million C</a:t>
            </a:r>
            <a:r>
              <a:rPr lang="en-US" sz="100" dirty="0"/>
              <a:t> </a:t>
            </a:r>
            <a:r>
              <a:rPr lang="en-US" dirty="0"/>
              <a:t>P</a:t>
            </a:r>
            <a:r>
              <a:rPr lang="en-US" sz="100" dirty="0"/>
              <a:t> </a:t>
            </a:r>
            <a:r>
              <a:rPr lang="en-US" dirty="0"/>
              <a:t>U </a:t>
            </a:r>
            <a:r>
              <a:rPr lang="en-US" dirty="0" smtClean="0"/>
              <a:t>clock ticks</a:t>
            </a:r>
          </a:p>
          <a:p>
            <a:r>
              <a:rPr lang="en-US" dirty="0" smtClean="0"/>
              <a:t>Not directly accessed </a:t>
            </a:r>
            <a:r>
              <a:rPr lang="en-US" dirty="0"/>
              <a:t>by C</a:t>
            </a:r>
            <a:r>
              <a:rPr lang="en-US" sz="100" dirty="0"/>
              <a:t> </a:t>
            </a:r>
            <a:r>
              <a:rPr lang="en-US" dirty="0"/>
              <a:t>P</a:t>
            </a:r>
            <a:r>
              <a:rPr lang="en-US" sz="100" dirty="0"/>
              <a:t> </a:t>
            </a:r>
            <a:r>
              <a:rPr lang="en-US" dirty="0" smtClean="0"/>
              <a:t>U</a:t>
            </a:r>
            <a:endParaRPr lang="en-US" dirty="0"/>
          </a:p>
        </p:txBody>
      </p:sp>
    </p:spTree>
    <p:extLst>
      <p:ext uri="{BB962C8B-B14F-4D97-AF65-F5344CB8AC3E}">
        <p14:creationId xmlns:p14="http://schemas.microsoft.com/office/powerpoint/2010/main" val="296027606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02" name="Title 1"/>
          <p:cNvSpPr>
            <a:spLocks noGrp="1" noChangeArrowheads="1"/>
          </p:cNvSpPr>
          <p:nvPr>
            <p:ph type="title"/>
          </p:nvPr>
        </p:nvSpPr>
        <p:spPr/>
        <p:txBody>
          <a:bodyPr/>
          <a:lstStyle/>
          <a:p>
            <a:r>
              <a:rPr lang="en-US" smtClean="0"/>
              <a:t>Software</a:t>
            </a:r>
            <a:endParaRPr lang="en-US"/>
          </a:p>
        </p:txBody>
      </p:sp>
      <p:sp>
        <p:nvSpPr>
          <p:cNvPr id="102403" name="Content Placeholder 2"/>
          <p:cNvSpPr>
            <a:spLocks noGrp="1" noChangeArrowheads="1"/>
          </p:cNvSpPr>
          <p:nvPr>
            <p:ph type="body" idx="1"/>
          </p:nvPr>
        </p:nvSpPr>
        <p:spPr/>
        <p:txBody>
          <a:bodyPr/>
          <a:lstStyle/>
          <a:p>
            <a:r>
              <a:rPr lang="en-US" dirty="0" smtClean="0"/>
              <a:t>The programs available for execution</a:t>
            </a:r>
          </a:p>
          <a:p>
            <a:r>
              <a:rPr lang="en-US" dirty="0" smtClean="0"/>
              <a:t>Simple classification</a:t>
            </a:r>
          </a:p>
          <a:p>
            <a:pPr lvl="1"/>
            <a:r>
              <a:rPr lang="en-US" dirty="0" smtClean="0"/>
              <a:t>System software</a:t>
            </a:r>
          </a:p>
          <a:p>
            <a:pPr lvl="1"/>
            <a:r>
              <a:rPr lang="en-US" dirty="0" smtClean="0"/>
              <a:t>Application software</a:t>
            </a:r>
            <a:endParaRPr lang="en-US" dirty="0"/>
          </a:p>
        </p:txBody>
      </p:sp>
    </p:spTree>
    <p:extLst>
      <p:ext uri="{BB962C8B-B14F-4D97-AF65-F5344CB8AC3E}">
        <p14:creationId xmlns:p14="http://schemas.microsoft.com/office/powerpoint/2010/main" val="7200035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Title 1"/>
          <p:cNvSpPr>
            <a:spLocks noGrp="1" noChangeArrowheads="1"/>
          </p:cNvSpPr>
          <p:nvPr>
            <p:ph type="title"/>
          </p:nvPr>
        </p:nvSpPr>
        <p:spPr/>
        <p:txBody>
          <a:bodyPr/>
          <a:lstStyle/>
          <a:p>
            <a:r>
              <a:rPr lang="en-US" dirty="0" smtClean="0"/>
              <a:t>Why is this Hard?</a:t>
            </a:r>
            <a:endParaRPr lang="en-US" dirty="0"/>
          </a:p>
        </p:txBody>
      </p:sp>
      <p:sp>
        <p:nvSpPr>
          <p:cNvPr id="37893" name="Content Placeholder 2"/>
          <p:cNvSpPr>
            <a:spLocks noGrp="1" noChangeArrowheads="1"/>
          </p:cNvSpPr>
          <p:nvPr>
            <p:ph type="body" idx="1"/>
          </p:nvPr>
        </p:nvSpPr>
        <p:spPr/>
        <p:txBody>
          <a:bodyPr/>
          <a:lstStyle/>
          <a:p>
            <a:r>
              <a:rPr lang="en-US" dirty="0" smtClean="0"/>
              <a:t>I cannot precisely explain why it is hard, only that it is indeed hard.</a:t>
            </a:r>
          </a:p>
          <a:p>
            <a:r>
              <a:rPr lang="en-US" dirty="0" smtClean="0"/>
              <a:t>Typically quote is “Never have I worked so hard and gotten so low a grade”</a:t>
            </a:r>
            <a:endParaRPr lang="en-US" dirty="0"/>
          </a:p>
        </p:txBody>
      </p:sp>
    </p:spTree>
    <p:extLst>
      <p:ext uri="{BB962C8B-B14F-4D97-AF65-F5344CB8AC3E}">
        <p14:creationId xmlns:p14="http://schemas.microsoft.com/office/powerpoint/2010/main" val="100095760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Fetch-Decode-Execute-Store</a:t>
            </a:r>
            <a:endParaRPr lang="en-US" dirty="0"/>
          </a:p>
        </p:txBody>
      </p:sp>
      <p:sp>
        <p:nvSpPr>
          <p:cNvPr id="3" name="Content Placeholder 2"/>
          <p:cNvSpPr>
            <a:spLocks noGrp="1"/>
          </p:cNvSpPr>
          <p:nvPr>
            <p:ph type="body" idx="1"/>
          </p:nvPr>
        </p:nvSpPr>
        <p:spPr/>
        <p:txBody>
          <a:bodyPr/>
          <a:lstStyle/>
          <a:p>
            <a:r>
              <a:rPr lang="en-US" dirty="0"/>
              <a:t>C</a:t>
            </a:r>
            <a:r>
              <a:rPr lang="en-US" sz="100" dirty="0"/>
              <a:t> </a:t>
            </a:r>
            <a:r>
              <a:rPr lang="en-US" dirty="0"/>
              <a:t>P</a:t>
            </a:r>
            <a:r>
              <a:rPr lang="en-US" sz="100" dirty="0"/>
              <a:t> </a:t>
            </a:r>
            <a:r>
              <a:rPr lang="en-US" dirty="0"/>
              <a:t>U </a:t>
            </a:r>
            <a:r>
              <a:rPr lang="en-US" dirty="0" smtClean="0"/>
              <a:t>operates on a simple (but fast) cycle:</a:t>
            </a:r>
          </a:p>
          <a:p>
            <a:r>
              <a:rPr lang="en-US" dirty="0" smtClean="0"/>
              <a:t>Fetch: Fetch instruction from memory</a:t>
            </a:r>
          </a:p>
          <a:p>
            <a:r>
              <a:rPr lang="en-US" dirty="0" smtClean="0"/>
              <a:t>Decode: Decode requirements (</a:t>
            </a:r>
            <a:r>
              <a:rPr lang="en-US" dirty="0" err="1" smtClean="0"/>
              <a:t>args</a:t>
            </a:r>
            <a:r>
              <a:rPr lang="en-US" dirty="0" smtClean="0"/>
              <a:t>, etc.)</a:t>
            </a:r>
          </a:p>
          <a:p>
            <a:r>
              <a:rPr lang="en-US" dirty="0" smtClean="0"/>
              <a:t>Execute: Perform operation</a:t>
            </a:r>
          </a:p>
          <a:p>
            <a:r>
              <a:rPr lang="en-US" dirty="0" smtClean="0"/>
              <a:t>Store: Move needed results to memory</a:t>
            </a:r>
          </a:p>
          <a:p>
            <a:r>
              <a:rPr lang="en-US" dirty="0" smtClean="0"/>
              <a:t>Repeat</a:t>
            </a:r>
            <a:endParaRPr lang="en-US" dirty="0"/>
          </a:p>
        </p:txBody>
      </p:sp>
    </p:spTree>
    <p:extLst>
      <p:ext uri="{BB962C8B-B14F-4D97-AF65-F5344CB8AC3E}">
        <p14:creationId xmlns:p14="http://schemas.microsoft.com/office/powerpoint/2010/main" val="55881017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p:cNvSpPr>
            <a:spLocks noGrp="1" noChangeArrowheads="1"/>
          </p:cNvSpPr>
          <p:nvPr>
            <p:ph type="title"/>
          </p:nvPr>
        </p:nvSpPr>
        <p:spPr/>
        <p:txBody>
          <a:bodyPr/>
          <a:lstStyle/>
          <a:p>
            <a:r>
              <a:rPr lang="en-US" dirty="0" smtClean="0"/>
              <a:t>What is a Program?</a:t>
            </a:r>
            <a:endParaRPr lang="en-US" dirty="0"/>
          </a:p>
        </p:txBody>
      </p:sp>
      <p:sp>
        <p:nvSpPr>
          <p:cNvPr id="108547" name="Content Placeholder 2"/>
          <p:cNvSpPr>
            <a:spLocks noGrp="1" noChangeArrowheads="1"/>
          </p:cNvSpPr>
          <p:nvPr>
            <p:ph type="body" idx="1"/>
          </p:nvPr>
        </p:nvSpPr>
        <p:spPr/>
        <p:txBody>
          <a:bodyPr/>
          <a:lstStyle/>
          <a:p>
            <a:r>
              <a:rPr lang="en-US" dirty="0" smtClean="0"/>
              <a:t>A sequence of instructions written in machine language that tells the C</a:t>
            </a:r>
            <a:r>
              <a:rPr lang="en-US" sz="100" dirty="0" smtClean="0"/>
              <a:t> </a:t>
            </a:r>
            <a:r>
              <a:rPr lang="en-US" dirty="0" smtClean="0"/>
              <a:t>P</a:t>
            </a:r>
            <a:r>
              <a:rPr lang="en-US" sz="100" dirty="0" smtClean="0"/>
              <a:t> </a:t>
            </a:r>
            <a:r>
              <a:rPr lang="en-US" dirty="0" smtClean="0"/>
              <a:t>U to take action (i.e. add two numbers)  in a specific order</a:t>
            </a:r>
          </a:p>
          <a:p>
            <a:r>
              <a:rPr lang="en-US" dirty="0" smtClean="0"/>
              <a:t>In this course we will learn to create programs</a:t>
            </a:r>
            <a:endParaRPr lang="en-US" dirty="0"/>
          </a:p>
        </p:txBody>
      </p:sp>
    </p:spTree>
    <p:extLst>
      <p:ext uri="{BB962C8B-B14F-4D97-AF65-F5344CB8AC3E}">
        <p14:creationId xmlns:p14="http://schemas.microsoft.com/office/powerpoint/2010/main" val="180238488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42" name="Title 1"/>
          <p:cNvSpPr>
            <a:spLocks noGrp="1" noChangeArrowheads="1"/>
          </p:cNvSpPr>
          <p:nvPr>
            <p:ph type="title"/>
          </p:nvPr>
        </p:nvSpPr>
        <p:spPr/>
        <p:txBody>
          <a:bodyPr/>
          <a:lstStyle/>
          <a:p>
            <a:r>
              <a:rPr lang="en-US" smtClean="0"/>
              <a:t>Program Storage</a:t>
            </a:r>
            <a:endParaRPr lang="en-US"/>
          </a:p>
        </p:txBody>
      </p:sp>
      <p:sp>
        <p:nvSpPr>
          <p:cNvPr id="112643" name="Content Placeholder 2"/>
          <p:cNvSpPr>
            <a:spLocks noGrp="1" noChangeArrowheads="1"/>
          </p:cNvSpPr>
          <p:nvPr>
            <p:ph type="body" idx="1"/>
          </p:nvPr>
        </p:nvSpPr>
        <p:spPr/>
        <p:txBody>
          <a:bodyPr/>
          <a:lstStyle/>
          <a:p>
            <a:r>
              <a:rPr lang="en-US" dirty="0" smtClean="0"/>
              <a:t>Machine language instructions are encoded as bit patterns (binary, remember our transistors)</a:t>
            </a:r>
          </a:p>
          <a:p>
            <a:r>
              <a:rPr lang="en-US" dirty="0" smtClean="0"/>
              <a:t>Memory can only hold binary info.</a:t>
            </a:r>
          </a:p>
          <a:p>
            <a:r>
              <a:rPr lang="en-US" dirty="0" smtClean="0"/>
              <a:t>A bit is represented by two-states, </a:t>
            </a:r>
            <a:r>
              <a:rPr lang="en-US" dirty="0" err="1" smtClean="0"/>
              <a:t>e.G.</a:t>
            </a:r>
            <a:r>
              <a:rPr lang="en-US" dirty="0" smtClean="0"/>
              <a:t> L-R magnetism, high-low voltage</a:t>
            </a:r>
          </a:p>
          <a:p>
            <a:r>
              <a:rPr lang="en-US" dirty="0" smtClean="0"/>
              <a:t>It takes many bits to represent reasonable amounts of information</a:t>
            </a:r>
            <a:endParaRPr lang="en-US" dirty="0"/>
          </a:p>
        </p:txBody>
      </p:sp>
    </p:spTree>
    <p:extLst>
      <p:ext uri="{BB962C8B-B14F-4D97-AF65-F5344CB8AC3E}">
        <p14:creationId xmlns:p14="http://schemas.microsoft.com/office/powerpoint/2010/main" val="200160317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Numbers</a:t>
            </a:r>
            <a:endParaRPr lang="en-US" dirty="0"/>
          </a:p>
        </p:txBody>
      </p:sp>
      <p:sp>
        <p:nvSpPr>
          <p:cNvPr id="3" name="Content Placeholder 2"/>
          <p:cNvSpPr>
            <a:spLocks noGrp="1"/>
          </p:cNvSpPr>
          <p:nvPr>
            <p:ph type="body" idx="1"/>
          </p:nvPr>
        </p:nvSpPr>
        <p:spPr/>
        <p:txBody>
          <a:bodyPr/>
          <a:lstStyle/>
          <a:p>
            <a:r>
              <a:rPr lang="en-US" dirty="0" smtClean="0"/>
              <a:t>The switch nature of transistors make storing numbers in binary a natural fit.</a:t>
            </a:r>
          </a:p>
          <a:p>
            <a:r>
              <a:rPr lang="en-US" dirty="0" smtClean="0"/>
              <a:t>Binary is a change of base for our number system, base 2</a:t>
            </a:r>
          </a:p>
          <a:p>
            <a:r>
              <a:rPr lang="en-US" dirty="0" smtClean="0"/>
              <a:t>In a number, its position represents powers of 2</a:t>
            </a:r>
            <a:endParaRPr lang="en-US" dirty="0"/>
          </a:p>
        </p:txBody>
      </p:sp>
    </p:spTree>
    <p:extLst>
      <p:ext uri="{BB962C8B-B14F-4D97-AF65-F5344CB8AC3E}">
        <p14:creationId xmlns:p14="http://schemas.microsoft.com/office/powerpoint/2010/main" val="231335643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type="body" idx="1"/>
          </p:nvPr>
        </p:nvSpPr>
        <p:spPr>
          <a:xfrm>
            <a:off x="457200" y="1639389"/>
            <a:ext cx="8229600" cy="921349"/>
          </a:xfrm>
        </p:spPr>
        <p:txBody>
          <a:bodyPr/>
          <a:lstStyle/>
          <a:p>
            <a:r>
              <a:rPr lang="en-US" dirty="0" smtClean="0"/>
              <a:t>Decimal uses digits 0-9 and positions in a number as powers of 10</a:t>
            </a:r>
          </a:p>
        </p:txBody>
      </p:sp>
      <p:graphicFrame>
        <p:nvGraphicFramePr>
          <p:cNvPr id="9" name="Object 3" descr="735 sub 10 equals 7 times 10 squared plus 3 times 10 to the first power plus 5 times 10 to 0 power."/>
          <p:cNvGraphicFramePr>
            <a:graphicFrameLocks noChangeAspect="1"/>
          </p:cNvGraphicFramePr>
          <p:nvPr>
            <p:extLst>
              <p:ext uri="{D42A27DB-BD31-4B8C-83A1-F6EECF244321}">
                <p14:modId xmlns:p14="http://schemas.microsoft.com/office/powerpoint/2010/main" val="1875648191"/>
              </p:ext>
            </p:extLst>
          </p:nvPr>
        </p:nvGraphicFramePr>
        <p:xfrm>
          <a:off x="1192213" y="2501944"/>
          <a:ext cx="5948362" cy="558800"/>
        </p:xfrm>
        <a:graphic>
          <a:graphicData uri="http://schemas.openxmlformats.org/presentationml/2006/ole">
            <mc:AlternateContent xmlns:mc="http://schemas.openxmlformats.org/markup-compatibility/2006">
              <mc:Choice xmlns:v="urn:schemas-microsoft-com:vml" Requires="v">
                <p:oleObj spid="_x0000_s3201" name="Equation" r:id="rId3" imgW="4063680" imgH="380880" progId="Equation.DSMT4">
                  <p:embed/>
                </p:oleObj>
              </mc:Choice>
              <mc:Fallback>
                <p:oleObj name="Equation" r:id="rId3" imgW="4063680" imgH="380880" progId="Equation.DSMT4">
                  <p:embed/>
                  <p:pic>
                    <p:nvPicPr>
                      <p:cNvPr id="8" name="Object 7"/>
                      <p:cNvPicPr/>
                      <p:nvPr/>
                    </p:nvPicPr>
                    <p:blipFill>
                      <a:blip r:embed="rId4"/>
                      <a:stretch>
                        <a:fillRect/>
                      </a:stretch>
                    </p:blipFill>
                    <p:spPr>
                      <a:xfrm>
                        <a:off x="1192213" y="2501944"/>
                        <a:ext cx="5948362" cy="558800"/>
                      </a:xfrm>
                      <a:prstGeom prst="rect">
                        <a:avLst/>
                      </a:prstGeom>
                    </p:spPr>
                  </p:pic>
                </p:oleObj>
              </mc:Fallback>
            </mc:AlternateContent>
          </a:graphicData>
        </a:graphic>
      </p:graphicFrame>
      <p:sp>
        <p:nvSpPr>
          <p:cNvPr id="11" name="Text Placeholder 4"/>
          <p:cNvSpPr>
            <a:spLocks noGrp="1"/>
          </p:cNvSpPr>
          <p:nvPr>
            <p:ph type="body" idx="13"/>
          </p:nvPr>
        </p:nvSpPr>
        <p:spPr>
          <a:xfrm>
            <a:off x="492033" y="3085016"/>
            <a:ext cx="8229600" cy="884731"/>
          </a:xfrm>
        </p:spPr>
        <p:txBody>
          <a:bodyPr/>
          <a:lstStyle/>
          <a:p>
            <a:r>
              <a:rPr lang="en-US" dirty="0"/>
              <a:t>Binary users digits 0,1 and positions in a number as powers of </a:t>
            </a:r>
            <a:r>
              <a:rPr lang="en-US" dirty="0" smtClean="0"/>
              <a:t>2</a:t>
            </a:r>
            <a:endParaRPr lang="en-US" dirty="0"/>
          </a:p>
        </p:txBody>
      </p:sp>
      <p:graphicFrame>
        <p:nvGraphicFramePr>
          <p:cNvPr id="8" name="Object 5" descr="101 sub 1 equals 1 times 1 squared plus 0 times 2 to the first power plus 1 times 2 to 0 power."/>
          <p:cNvGraphicFramePr>
            <a:graphicFrameLocks noChangeAspect="1"/>
          </p:cNvGraphicFramePr>
          <p:nvPr>
            <p:extLst>
              <p:ext uri="{D42A27DB-BD31-4B8C-83A1-F6EECF244321}">
                <p14:modId xmlns:p14="http://schemas.microsoft.com/office/powerpoint/2010/main" val="4200936355"/>
              </p:ext>
            </p:extLst>
          </p:nvPr>
        </p:nvGraphicFramePr>
        <p:xfrm>
          <a:off x="1192213" y="3904432"/>
          <a:ext cx="5257345" cy="558800"/>
        </p:xfrm>
        <a:graphic>
          <a:graphicData uri="http://schemas.openxmlformats.org/presentationml/2006/ole">
            <mc:AlternateContent xmlns:mc="http://schemas.openxmlformats.org/markup-compatibility/2006">
              <mc:Choice xmlns:v="urn:schemas-microsoft-com:vml" Requires="v">
                <p:oleObj spid="_x0000_s3202" name="Equation" r:id="rId5" imgW="3504960" imgH="380880" progId="Equation.DSMT4">
                  <p:embed/>
                </p:oleObj>
              </mc:Choice>
              <mc:Fallback>
                <p:oleObj name="Equation" r:id="rId5" imgW="3504960" imgH="380880" progId="Equation.DSMT4">
                  <p:embed/>
                  <p:pic>
                    <p:nvPicPr>
                      <p:cNvPr id="0" name=""/>
                      <p:cNvPicPr/>
                      <p:nvPr/>
                    </p:nvPicPr>
                    <p:blipFill>
                      <a:blip r:embed="rId6"/>
                      <a:stretch>
                        <a:fillRect/>
                      </a:stretch>
                    </p:blipFill>
                    <p:spPr>
                      <a:xfrm>
                        <a:off x="1192213" y="3904432"/>
                        <a:ext cx="5257345" cy="558800"/>
                      </a:xfrm>
                      <a:prstGeom prst="rect">
                        <a:avLst/>
                      </a:prstGeom>
                    </p:spPr>
                  </p:pic>
                </p:oleObj>
              </mc:Fallback>
            </mc:AlternateContent>
          </a:graphicData>
        </a:graphic>
      </p:graphicFrame>
      <p:sp>
        <p:nvSpPr>
          <p:cNvPr id="12" name="Text Placeholder 6"/>
          <p:cNvSpPr>
            <a:spLocks noGrp="1"/>
          </p:cNvSpPr>
          <p:nvPr>
            <p:ph type="body" idx="14"/>
          </p:nvPr>
        </p:nvSpPr>
        <p:spPr>
          <a:xfrm>
            <a:off x="531222" y="4495794"/>
            <a:ext cx="8229600" cy="607423"/>
          </a:xfrm>
        </p:spPr>
        <p:txBody>
          <a:bodyPr/>
          <a:lstStyle/>
          <a:p>
            <a:r>
              <a:rPr lang="en-US" dirty="0"/>
              <a:t>We can covert back and </a:t>
            </a:r>
            <a:r>
              <a:rPr lang="en-US" dirty="0" smtClean="0"/>
              <a:t>forth</a:t>
            </a:r>
            <a:endParaRPr lang="en-US" dirty="0"/>
          </a:p>
        </p:txBody>
      </p:sp>
      <p:graphicFrame>
        <p:nvGraphicFramePr>
          <p:cNvPr id="10" name="Object 7" descr="101 sub 2 equals 5 sub 10. "/>
          <p:cNvGraphicFramePr>
            <a:graphicFrameLocks noChangeAspect="1"/>
          </p:cNvGraphicFramePr>
          <p:nvPr>
            <p:extLst>
              <p:ext uri="{D42A27DB-BD31-4B8C-83A1-F6EECF244321}">
                <p14:modId xmlns:p14="http://schemas.microsoft.com/office/powerpoint/2010/main" val="838475477"/>
              </p:ext>
            </p:extLst>
          </p:nvPr>
        </p:nvGraphicFramePr>
        <p:xfrm>
          <a:off x="1192213" y="5124629"/>
          <a:ext cx="2106749" cy="484188"/>
        </p:xfrm>
        <a:graphic>
          <a:graphicData uri="http://schemas.openxmlformats.org/presentationml/2006/ole">
            <mc:AlternateContent xmlns:mc="http://schemas.openxmlformats.org/markup-compatibility/2006">
              <mc:Choice xmlns:v="urn:schemas-microsoft-com:vml" Requires="v">
                <p:oleObj spid="_x0000_s3203" name="Equation" r:id="rId7" imgW="1384200" imgH="330120" progId="Equation.DSMT4">
                  <p:embed/>
                </p:oleObj>
              </mc:Choice>
              <mc:Fallback>
                <p:oleObj name="Equation" r:id="rId7" imgW="1384200" imgH="330120" progId="Equation.DSMT4">
                  <p:embed/>
                  <p:pic>
                    <p:nvPicPr>
                      <p:cNvPr id="8" name="Object 7"/>
                      <p:cNvPicPr/>
                      <p:nvPr/>
                    </p:nvPicPr>
                    <p:blipFill>
                      <a:blip r:embed="rId8"/>
                      <a:stretch>
                        <a:fillRect/>
                      </a:stretch>
                    </p:blipFill>
                    <p:spPr>
                      <a:xfrm>
                        <a:off x="1192213" y="5124629"/>
                        <a:ext cx="2106749" cy="484188"/>
                      </a:xfrm>
                      <a:prstGeom prst="rect">
                        <a:avLst/>
                      </a:prstGeom>
                    </p:spPr>
                  </p:pic>
                </p:oleObj>
              </mc:Fallback>
            </mc:AlternateContent>
          </a:graphicData>
        </a:graphic>
      </p:graphicFrame>
    </p:spTree>
    <p:extLst>
      <p:ext uri="{BB962C8B-B14F-4D97-AF65-F5344CB8AC3E}">
        <p14:creationId xmlns:p14="http://schemas.microsoft.com/office/powerpoint/2010/main" val="70193061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r>
              <a:rPr lang="en-US" dirty="0" smtClean="0"/>
              <a:t>Rule of Thumb: </a:t>
            </a:r>
            <a:r>
              <a:rPr lang="en-US" dirty="0"/>
              <a:t>B</a:t>
            </a:r>
            <a:r>
              <a:rPr lang="en-US" dirty="0" smtClean="0"/>
              <a:t>inary to Decimal</a:t>
            </a:r>
          </a:p>
        </p:txBody>
      </p:sp>
      <p:sp>
        <p:nvSpPr>
          <p:cNvPr id="116739" name="Content Placeholder 2"/>
          <p:cNvSpPr>
            <a:spLocks noGrp="1"/>
          </p:cNvSpPr>
          <p:nvPr>
            <p:ph type="body" idx="1"/>
          </p:nvPr>
        </p:nvSpPr>
        <p:spPr>
          <a:xfrm>
            <a:off x="457200" y="1600201"/>
            <a:ext cx="8229600" cy="568234"/>
          </a:xfrm>
        </p:spPr>
        <p:txBody>
          <a:bodyPr/>
          <a:lstStyle/>
          <a:p>
            <a:r>
              <a:rPr lang="en-US" dirty="0" smtClean="0"/>
              <a:t>The rule: Every 10 powers of 2 is about 3 powers of 10</a:t>
            </a:r>
          </a:p>
        </p:txBody>
      </p:sp>
      <p:graphicFrame>
        <p:nvGraphicFramePr>
          <p:cNvPr id="6" name="Object 5" descr="2 to tenth power equals 1024 approximate equals 103 equals 1000 left parentheses kilobyte right parentheses."/>
          <p:cNvGraphicFramePr>
            <a:graphicFrameLocks noChangeAspect="1"/>
          </p:cNvGraphicFramePr>
          <p:nvPr>
            <p:extLst>
              <p:ext uri="{D42A27DB-BD31-4B8C-83A1-F6EECF244321}">
                <p14:modId xmlns:p14="http://schemas.microsoft.com/office/powerpoint/2010/main" val="3228839394"/>
              </p:ext>
            </p:extLst>
          </p:nvPr>
        </p:nvGraphicFramePr>
        <p:xfrm>
          <a:off x="518251" y="2187575"/>
          <a:ext cx="5759450" cy="541338"/>
        </p:xfrm>
        <a:graphic>
          <a:graphicData uri="http://schemas.openxmlformats.org/presentationml/2006/ole">
            <mc:AlternateContent xmlns:mc="http://schemas.openxmlformats.org/markup-compatibility/2006">
              <mc:Choice xmlns:v="urn:schemas-microsoft-com:vml" Requires="v">
                <p:oleObj spid="_x0000_s4231" name="Equation" r:id="rId3" imgW="4241520" imgH="406080" progId="Equation.DSMT4">
                  <p:embed/>
                </p:oleObj>
              </mc:Choice>
              <mc:Fallback>
                <p:oleObj name="Equation" r:id="rId3" imgW="4241520" imgH="406080" progId="Equation.DSMT4">
                  <p:embed/>
                  <p:pic>
                    <p:nvPicPr>
                      <p:cNvPr id="0" name=""/>
                      <p:cNvPicPr/>
                      <p:nvPr/>
                    </p:nvPicPr>
                    <p:blipFill>
                      <a:blip r:embed="rId4"/>
                      <a:stretch>
                        <a:fillRect/>
                      </a:stretch>
                    </p:blipFill>
                    <p:spPr>
                      <a:xfrm>
                        <a:off x="518251" y="2187575"/>
                        <a:ext cx="5759450" cy="541338"/>
                      </a:xfrm>
                      <a:prstGeom prst="rect">
                        <a:avLst/>
                      </a:prstGeom>
                    </p:spPr>
                  </p:pic>
                </p:oleObj>
              </mc:Fallback>
            </mc:AlternateContent>
          </a:graphicData>
        </a:graphic>
      </p:graphicFrame>
      <p:graphicFrame>
        <p:nvGraphicFramePr>
          <p:cNvPr id="10" name="Object 9" descr="2 to twentieth power equals 1,0048,576 approximate equals 10 to sixth power equals 1,000,000 left parentheses megabyte right parentheses."/>
          <p:cNvGraphicFramePr>
            <a:graphicFrameLocks noChangeAspect="1"/>
          </p:cNvGraphicFramePr>
          <p:nvPr>
            <p:extLst>
              <p:ext uri="{D42A27DB-BD31-4B8C-83A1-F6EECF244321}">
                <p14:modId xmlns:p14="http://schemas.microsoft.com/office/powerpoint/2010/main" val="509418259"/>
              </p:ext>
            </p:extLst>
          </p:nvPr>
        </p:nvGraphicFramePr>
        <p:xfrm>
          <a:off x="505458" y="2692400"/>
          <a:ext cx="7500938" cy="541338"/>
        </p:xfrm>
        <a:graphic>
          <a:graphicData uri="http://schemas.openxmlformats.org/presentationml/2006/ole">
            <mc:AlternateContent xmlns:mc="http://schemas.openxmlformats.org/markup-compatibility/2006">
              <mc:Choice xmlns:v="urn:schemas-microsoft-com:vml" Requires="v">
                <p:oleObj spid="_x0000_s4232" name="Equation" r:id="rId5" imgW="5524200" imgH="406080" progId="Equation.DSMT4">
                  <p:embed/>
                </p:oleObj>
              </mc:Choice>
              <mc:Fallback>
                <p:oleObj name="Equation" r:id="rId5" imgW="5524200" imgH="406080" progId="Equation.DSMT4">
                  <p:embed/>
                  <p:pic>
                    <p:nvPicPr>
                      <p:cNvPr id="6" name="Object 5"/>
                      <p:cNvPicPr/>
                      <p:nvPr/>
                    </p:nvPicPr>
                    <p:blipFill>
                      <a:blip r:embed="rId6"/>
                      <a:stretch>
                        <a:fillRect/>
                      </a:stretch>
                    </p:blipFill>
                    <p:spPr>
                      <a:xfrm>
                        <a:off x="505458" y="2692400"/>
                        <a:ext cx="7500938" cy="541338"/>
                      </a:xfrm>
                      <a:prstGeom prst="rect">
                        <a:avLst/>
                      </a:prstGeom>
                    </p:spPr>
                  </p:pic>
                </p:oleObj>
              </mc:Fallback>
            </mc:AlternateContent>
          </a:graphicData>
        </a:graphic>
      </p:graphicFrame>
      <p:graphicFrame>
        <p:nvGraphicFramePr>
          <p:cNvPr id="11" name="Object 10" descr="2 to thirtieth power equals 1,073,741,824 approximate equals 10 to ninth power equals 1,000,000,000 left parentheses gigabyte right parentheses."/>
          <p:cNvGraphicFramePr>
            <a:graphicFrameLocks noChangeAspect="1"/>
          </p:cNvGraphicFramePr>
          <p:nvPr>
            <p:extLst>
              <p:ext uri="{D42A27DB-BD31-4B8C-83A1-F6EECF244321}">
                <p14:modId xmlns:p14="http://schemas.microsoft.com/office/powerpoint/2010/main" val="4070522035"/>
              </p:ext>
            </p:extLst>
          </p:nvPr>
        </p:nvGraphicFramePr>
        <p:xfrm>
          <a:off x="527463" y="3249927"/>
          <a:ext cx="8015646" cy="541338"/>
        </p:xfrm>
        <a:graphic>
          <a:graphicData uri="http://schemas.openxmlformats.org/presentationml/2006/ole">
            <mc:AlternateContent xmlns:mc="http://schemas.openxmlformats.org/markup-compatibility/2006">
              <mc:Choice xmlns:v="urn:schemas-microsoft-com:vml" Requires="v">
                <p:oleObj spid="_x0000_s4233" name="Equation" r:id="rId7" imgW="6235560" imgH="406080" progId="Equation.DSMT4">
                  <p:embed/>
                </p:oleObj>
              </mc:Choice>
              <mc:Fallback>
                <p:oleObj name="Equation" r:id="rId7" imgW="6235560" imgH="406080" progId="Equation.DSMT4">
                  <p:embed/>
                  <p:pic>
                    <p:nvPicPr>
                      <p:cNvPr id="10" name="Object 9"/>
                      <p:cNvPicPr/>
                      <p:nvPr/>
                    </p:nvPicPr>
                    <p:blipFill>
                      <a:blip r:embed="rId8"/>
                      <a:stretch>
                        <a:fillRect/>
                      </a:stretch>
                    </p:blipFill>
                    <p:spPr>
                      <a:xfrm>
                        <a:off x="527463" y="3249927"/>
                        <a:ext cx="8015646" cy="541338"/>
                      </a:xfrm>
                      <a:prstGeom prst="rect">
                        <a:avLst/>
                      </a:prstGeom>
                    </p:spPr>
                  </p:pic>
                </p:oleObj>
              </mc:Fallback>
            </mc:AlternateContent>
          </a:graphicData>
        </a:graphic>
      </p:graphicFrame>
    </p:spTree>
    <p:extLst>
      <p:ext uri="{BB962C8B-B14F-4D97-AF65-F5344CB8AC3E}">
        <p14:creationId xmlns:p14="http://schemas.microsoft.com/office/powerpoint/2010/main" val="252585288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Bits, Bytes and Words</a:t>
            </a:r>
            <a:endParaRPr lang="en-US" dirty="0"/>
          </a:p>
        </p:txBody>
      </p:sp>
      <p:sp>
        <p:nvSpPr>
          <p:cNvPr id="3" name="Content Placeholder 2"/>
          <p:cNvSpPr>
            <a:spLocks noGrp="1"/>
          </p:cNvSpPr>
          <p:nvPr>
            <p:ph type="body" idx="1"/>
          </p:nvPr>
        </p:nvSpPr>
        <p:spPr/>
        <p:txBody>
          <a:bodyPr/>
          <a:lstStyle/>
          <a:p>
            <a:r>
              <a:rPr lang="en-US" dirty="0" smtClean="0"/>
              <a:t>Bit: a single 1,0</a:t>
            </a:r>
          </a:p>
          <a:p>
            <a:r>
              <a:rPr lang="en-US" dirty="0" smtClean="0"/>
              <a:t>Byte: 8 bits</a:t>
            </a:r>
          </a:p>
          <a:p>
            <a:r>
              <a:rPr lang="en-US" dirty="0" smtClean="0"/>
              <a:t>Word: A computer's standard unit of storage. A typical computer today is a 32 bit computer, meaning its word size is 32 bits (4 bytes)</a:t>
            </a:r>
          </a:p>
          <a:p>
            <a:pPr lvl="1"/>
            <a:r>
              <a:rPr lang="en-US" dirty="0" smtClean="0"/>
              <a:t>Many newer processors are 64 bit!</a:t>
            </a:r>
            <a:endParaRPr lang="en-US" dirty="0"/>
          </a:p>
        </p:txBody>
      </p:sp>
    </p:spTree>
    <p:extLst>
      <p:ext uri="{BB962C8B-B14F-4D97-AF65-F5344CB8AC3E}">
        <p14:creationId xmlns:p14="http://schemas.microsoft.com/office/powerpoint/2010/main" val="399458627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Floating Point</a:t>
            </a:r>
            <a:endParaRPr lang="en-US" dirty="0"/>
          </a:p>
        </p:txBody>
      </p:sp>
      <p:sp>
        <p:nvSpPr>
          <p:cNvPr id="3" name="Text Placeholder 2"/>
          <p:cNvSpPr>
            <a:spLocks noGrp="1"/>
          </p:cNvSpPr>
          <p:nvPr>
            <p:ph type="body" idx="1"/>
          </p:nvPr>
        </p:nvSpPr>
        <p:spPr>
          <a:xfrm>
            <a:off x="457200" y="1600200"/>
            <a:ext cx="8229600" cy="812042"/>
          </a:xfrm>
        </p:spPr>
        <p:txBody>
          <a:bodyPr/>
          <a:lstStyle/>
          <a:p>
            <a:r>
              <a:rPr lang="en-US" dirty="0" smtClean="0"/>
              <a:t>The approximation of decimal point values such as 1.23, 0.01, 3.14159.</a:t>
            </a:r>
          </a:p>
        </p:txBody>
      </p:sp>
      <p:sp>
        <p:nvSpPr>
          <p:cNvPr id="4" name="Text Placeholder 3"/>
          <p:cNvSpPr>
            <a:spLocks noGrp="1"/>
          </p:cNvSpPr>
          <p:nvPr>
            <p:ph type="body" idx="13"/>
          </p:nvPr>
        </p:nvSpPr>
        <p:spPr>
          <a:xfrm>
            <a:off x="457201" y="2420514"/>
            <a:ext cx="3975651" cy="496387"/>
          </a:xfrm>
        </p:spPr>
        <p:txBody>
          <a:bodyPr/>
          <a:lstStyle/>
          <a:p>
            <a:r>
              <a:rPr lang="en-US" dirty="0"/>
              <a:t>What is the exact value </a:t>
            </a:r>
            <a:r>
              <a:rPr lang="en-US" dirty="0" smtClean="0"/>
              <a:t>of</a:t>
            </a:r>
            <a:endParaRPr lang="en-US" dirty="0"/>
          </a:p>
        </p:txBody>
      </p:sp>
      <p:graphicFrame>
        <p:nvGraphicFramePr>
          <p:cNvPr id="8" name="Object 4" descr="start fraction 1 over 3 end fraction."/>
          <p:cNvGraphicFramePr>
            <a:graphicFrameLocks noChangeAspect="1"/>
          </p:cNvGraphicFramePr>
          <p:nvPr>
            <p:extLst>
              <p:ext uri="{D42A27DB-BD31-4B8C-83A1-F6EECF244321}">
                <p14:modId xmlns:p14="http://schemas.microsoft.com/office/powerpoint/2010/main" val="3713544127"/>
              </p:ext>
            </p:extLst>
          </p:nvPr>
        </p:nvGraphicFramePr>
        <p:xfrm>
          <a:off x="4418219" y="2569597"/>
          <a:ext cx="469900" cy="279400"/>
        </p:xfrm>
        <a:graphic>
          <a:graphicData uri="http://schemas.openxmlformats.org/presentationml/2006/ole">
            <mc:AlternateContent xmlns:mc="http://schemas.openxmlformats.org/markup-compatibility/2006">
              <mc:Choice xmlns:v="urn:schemas-microsoft-com:vml" Requires="v">
                <p:oleObj spid="_x0000_s8212" name="Equation" r:id="rId3" imgW="469800" imgH="279360" progId="Equation.DSMT4">
                  <p:embed/>
                </p:oleObj>
              </mc:Choice>
              <mc:Fallback>
                <p:oleObj name="Equation" r:id="rId3" imgW="469800" imgH="279360" progId="Equation.DSMT4">
                  <p:embed/>
                  <p:pic>
                    <p:nvPicPr>
                      <p:cNvPr id="0" name=""/>
                      <p:cNvPicPr/>
                      <p:nvPr/>
                    </p:nvPicPr>
                    <p:blipFill>
                      <a:blip r:embed="rId4"/>
                      <a:stretch>
                        <a:fillRect/>
                      </a:stretch>
                    </p:blipFill>
                    <p:spPr>
                      <a:xfrm>
                        <a:off x="4418219" y="2569597"/>
                        <a:ext cx="469900" cy="279400"/>
                      </a:xfrm>
                      <a:prstGeom prst="rect">
                        <a:avLst/>
                      </a:prstGeom>
                    </p:spPr>
                  </p:pic>
                </p:oleObj>
              </mc:Fallback>
            </mc:AlternateContent>
          </a:graphicData>
        </a:graphic>
      </p:graphicFrame>
      <p:sp>
        <p:nvSpPr>
          <p:cNvPr id="5" name="Text Placeholder 5"/>
          <p:cNvSpPr>
            <a:spLocks noGrp="1"/>
          </p:cNvSpPr>
          <p:nvPr>
            <p:ph type="body" idx="14"/>
          </p:nvPr>
        </p:nvSpPr>
        <p:spPr>
          <a:xfrm>
            <a:off x="4888119" y="2412242"/>
            <a:ext cx="3798682" cy="504659"/>
          </a:xfrm>
        </p:spPr>
        <p:txBody>
          <a:bodyPr/>
          <a:lstStyle/>
          <a:p>
            <a:pPr marL="0" indent="0">
              <a:buNone/>
            </a:pPr>
            <a:r>
              <a:rPr lang="en-US" sz="2300" dirty="0" smtClean="0"/>
              <a:t>as </a:t>
            </a:r>
            <a:r>
              <a:rPr lang="en-US" sz="2300" dirty="0"/>
              <a:t>a decimal point number</a:t>
            </a:r>
            <a:r>
              <a:rPr lang="en-US" sz="2300" dirty="0" smtClean="0"/>
              <a:t>?</a:t>
            </a:r>
            <a:endParaRPr lang="en-US" sz="2300" dirty="0"/>
          </a:p>
        </p:txBody>
      </p:sp>
      <p:sp>
        <p:nvSpPr>
          <p:cNvPr id="6" name="Text Placeholder 6"/>
          <p:cNvSpPr>
            <a:spLocks noGrp="1"/>
          </p:cNvSpPr>
          <p:nvPr>
            <p:ph type="body" idx="15"/>
          </p:nvPr>
        </p:nvSpPr>
        <p:spPr>
          <a:xfrm>
            <a:off x="457200" y="2925711"/>
            <a:ext cx="8329748" cy="1566779"/>
          </a:xfrm>
        </p:spPr>
        <p:txBody>
          <a:bodyPr/>
          <a:lstStyle/>
          <a:p>
            <a:pPr lvl="1"/>
            <a:r>
              <a:rPr lang="en-US" dirty="0"/>
              <a:t>It is an infinite sequence which we approximate when using a decimal number</a:t>
            </a:r>
          </a:p>
          <a:p>
            <a:r>
              <a:rPr lang="en-US" dirty="0"/>
              <a:t>Remember that floating point is </a:t>
            </a:r>
            <a:r>
              <a:rPr lang="en-US" dirty="0" smtClean="0"/>
              <a:t>approximate!</a:t>
            </a:r>
          </a:p>
        </p:txBody>
      </p:sp>
    </p:spTree>
    <p:extLst>
      <p:ext uri="{BB962C8B-B14F-4D97-AF65-F5344CB8AC3E}">
        <p14:creationId xmlns:p14="http://schemas.microsoft.com/office/powerpoint/2010/main" val="396866967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Representing Data in Binary</a:t>
            </a:r>
            <a:endParaRPr lang="en-US" dirty="0"/>
          </a:p>
        </p:txBody>
      </p:sp>
      <p:sp>
        <p:nvSpPr>
          <p:cNvPr id="3" name="Content Placeholder 2"/>
          <p:cNvSpPr>
            <a:spLocks noGrp="1"/>
          </p:cNvSpPr>
          <p:nvPr>
            <p:ph type="body" idx="1"/>
          </p:nvPr>
        </p:nvSpPr>
        <p:spPr/>
        <p:txBody>
          <a:bodyPr/>
          <a:lstStyle/>
          <a:p>
            <a:r>
              <a:rPr lang="en-US" smtClean="0"/>
              <a:t>Letters are represented as numbers!</a:t>
            </a:r>
          </a:p>
          <a:p>
            <a:r>
              <a:rPr lang="en-US" smtClean="0"/>
              <a:t>Both A</a:t>
            </a:r>
            <a:r>
              <a:rPr lang="en-US" sz="100" smtClean="0"/>
              <a:t> </a:t>
            </a:r>
            <a:r>
              <a:rPr lang="en-US" smtClean="0"/>
              <a:t>S</a:t>
            </a:r>
            <a:r>
              <a:rPr lang="en-US" sz="100" smtClean="0"/>
              <a:t> </a:t>
            </a:r>
            <a:r>
              <a:rPr lang="en-US" smtClean="0"/>
              <a:t>C</a:t>
            </a:r>
            <a:r>
              <a:rPr lang="en-US" sz="100" smtClean="0"/>
              <a:t> </a:t>
            </a:r>
            <a:r>
              <a:rPr lang="en-US" smtClean="0"/>
              <a:t>I</a:t>
            </a:r>
            <a:r>
              <a:rPr lang="en-US" sz="100" smtClean="0"/>
              <a:t> </a:t>
            </a:r>
            <a:r>
              <a:rPr lang="en-US" smtClean="0"/>
              <a:t>I and Unicode are encodings for particular letters.</a:t>
            </a:r>
          </a:p>
          <a:p>
            <a:r>
              <a:rPr lang="en-US" smtClean="0"/>
              <a:t>A</a:t>
            </a:r>
            <a:r>
              <a:rPr lang="en-US" sz="100" smtClean="0"/>
              <a:t> </a:t>
            </a:r>
            <a:r>
              <a:rPr lang="en-US" smtClean="0"/>
              <a:t>S</a:t>
            </a:r>
            <a:r>
              <a:rPr lang="en-US" sz="100" smtClean="0"/>
              <a:t> </a:t>
            </a:r>
            <a:r>
              <a:rPr lang="en-US" smtClean="0"/>
              <a:t>C</a:t>
            </a:r>
            <a:r>
              <a:rPr lang="en-US" sz="100" smtClean="0"/>
              <a:t> </a:t>
            </a:r>
            <a:r>
              <a:rPr lang="en-US" smtClean="0"/>
              <a:t>I</a:t>
            </a:r>
            <a:r>
              <a:rPr lang="en-US" sz="100" smtClean="0"/>
              <a:t> </a:t>
            </a:r>
            <a:r>
              <a:rPr lang="en-US" smtClean="0"/>
              <a:t>I (American Standard Code for Information Interchange) was used for English letters. It is superseded by a subset of Unicode called </a:t>
            </a:r>
            <a:r>
              <a:rPr lang="en-US" smtClean="0">
                <a:solidFill>
                  <a:schemeClr val="tx1"/>
                </a:solidFill>
              </a:rPr>
              <a:t>U</a:t>
            </a:r>
            <a:r>
              <a:rPr lang="en-US" sz="500" smtClean="0">
                <a:solidFill>
                  <a:schemeClr val="tx1"/>
                </a:solidFill>
              </a:rPr>
              <a:t> </a:t>
            </a:r>
            <a:r>
              <a:rPr lang="en-US" smtClean="0">
                <a:solidFill>
                  <a:schemeClr val="tx1"/>
                </a:solidFill>
              </a:rPr>
              <a:t>T</a:t>
            </a:r>
            <a:r>
              <a:rPr lang="en-US" sz="500" smtClean="0">
                <a:solidFill>
                  <a:schemeClr val="tx1"/>
                </a:solidFill>
              </a:rPr>
              <a:t> </a:t>
            </a:r>
            <a:r>
              <a:rPr lang="en-US" smtClean="0">
                <a:solidFill>
                  <a:schemeClr val="tx1"/>
                </a:solidFill>
              </a:rPr>
              <a:t>F</a:t>
            </a:r>
            <a:r>
              <a:rPr lang="en-US" smtClean="0"/>
              <a:t>-8 (see appendix E)</a:t>
            </a:r>
            <a:endParaRPr lang="en-US" dirty="0"/>
          </a:p>
        </p:txBody>
      </p:sp>
    </p:spTree>
    <p:extLst>
      <p:ext uri="{BB962C8B-B14F-4D97-AF65-F5344CB8AC3E}">
        <p14:creationId xmlns:p14="http://schemas.microsoft.com/office/powerpoint/2010/main" val="81539518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UTF-8 table (First </a:t>
            </a:r>
            <a:r>
              <a:rPr lang="en-US" dirty="0"/>
              <a:t>F</a:t>
            </a:r>
            <a:r>
              <a:rPr lang="en-US" dirty="0" smtClean="0"/>
              <a:t>ew </a:t>
            </a:r>
            <a:r>
              <a:rPr lang="en-US" dirty="0"/>
              <a:t>R</a:t>
            </a:r>
            <a:r>
              <a:rPr lang="en-US" dirty="0" smtClean="0"/>
              <a:t>ows)</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1755596131"/>
              </p:ext>
            </p:extLst>
          </p:nvPr>
        </p:nvGraphicFramePr>
        <p:xfrm>
          <a:off x="1524000" y="1854193"/>
          <a:ext cx="6096000" cy="3740651"/>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23647735"/>
                    </a:ext>
                  </a:extLst>
                </a:gridCol>
                <a:gridCol w="762000">
                  <a:extLst>
                    <a:ext uri="{9D8B030D-6E8A-4147-A177-3AD203B41FA5}">
                      <a16:colId xmlns:a16="http://schemas.microsoft.com/office/drawing/2014/main" val="1638499644"/>
                    </a:ext>
                  </a:extLst>
                </a:gridCol>
                <a:gridCol w="762000">
                  <a:extLst>
                    <a:ext uri="{9D8B030D-6E8A-4147-A177-3AD203B41FA5}">
                      <a16:colId xmlns:a16="http://schemas.microsoft.com/office/drawing/2014/main" val="1115947858"/>
                    </a:ext>
                  </a:extLst>
                </a:gridCol>
                <a:gridCol w="762000">
                  <a:extLst>
                    <a:ext uri="{9D8B030D-6E8A-4147-A177-3AD203B41FA5}">
                      <a16:colId xmlns:a16="http://schemas.microsoft.com/office/drawing/2014/main" val="2638710895"/>
                    </a:ext>
                  </a:extLst>
                </a:gridCol>
                <a:gridCol w="762000">
                  <a:extLst>
                    <a:ext uri="{9D8B030D-6E8A-4147-A177-3AD203B41FA5}">
                      <a16:colId xmlns:a16="http://schemas.microsoft.com/office/drawing/2014/main" val="1938457710"/>
                    </a:ext>
                  </a:extLst>
                </a:gridCol>
                <a:gridCol w="762000">
                  <a:extLst>
                    <a:ext uri="{9D8B030D-6E8A-4147-A177-3AD203B41FA5}">
                      <a16:colId xmlns:a16="http://schemas.microsoft.com/office/drawing/2014/main" val="3778570428"/>
                    </a:ext>
                  </a:extLst>
                </a:gridCol>
                <a:gridCol w="762000">
                  <a:extLst>
                    <a:ext uri="{9D8B030D-6E8A-4147-A177-3AD203B41FA5}">
                      <a16:colId xmlns:a16="http://schemas.microsoft.com/office/drawing/2014/main" val="4214943029"/>
                    </a:ext>
                  </a:extLst>
                </a:gridCol>
                <a:gridCol w="762000">
                  <a:extLst>
                    <a:ext uri="{9D8B030D-6E8A-4147-A177-3AD203B41FA5}">
                      <a16:colId xmlns:a16="http://schemas.microsoft.com/office/drawing/2014/main" val="4186645420"/>
                    </a:ext>
                  </a:extLst>
                </a:gridCol>
              </a:tblGrid>
              <a:tr h="370840">
                <a:tc>
                  <a:txBody>
                    <a:bodyPr/>
                    <a:lstStyle/>
                    <a:p>
                      <a:r>
                        <a:rPr lang="sv-SE" sz="1400" b="0" i="0" u="none" strike="noStrike" cap="none" baseline="0" dirty="0" smtClean="0">
                          <a:solidFill>
                            <a:schemeClr val="tx1"/>
                          </a:solidFill>
                          <a:latin typeface="+mn-lt"/>
                          <a:ea typeface="+mn-ea"/>
                          <a:cs typeface="+mn-cs"/>
                          <a:sym typeface="Arial"/>
                        </a:rPr>
                        <a:t>Char</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400" b="0" i="0" u="none" strike="noStrike" cap="none" baseline="0" dirty="0" smtClean="0">
                          <a:solidFill>
                            <a:schemeClr val="tx1"/>
                          </a:solidFill>
                          <a:latin typeface="+mn-lt"/>
                          <a:ea typeface="+mn-ea"/>
                          <a:cs typeface="+mn-cs"/>
                          <a:sym typeface="Arial"/>
                        </a:rPr>
                        <a:t>Dec</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400" b="0" i="0" u="none" strike="noStrike" cap="none" baseline="0" dirty="0" smtClean="0">
                          <a:solidFill>
                            <a:schemeClr val="tx1"/>
                          </a:solidFill>
                          <a:latin typeface="+mn-lt"/>
                          <a:ea typeface="+mn-ea"/>
                          <a:cs typeface="+mn-cs"/>
                          <a:sym typeface="Arial"/>
                        </a:rPr>
                        <a:t>Char</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400" b="0" i="0" u="none" strike="noStrike" cap="none" baseline="0" dirty="0" smtClean="0">
                          <a:solidFill>
                            <a:schemeClr val="tx1"/>
                          </a:solidFill>
                          <a:latin typeface="+mn-lt"/>
                          <a:ea typeface="+mn-ea"/>
                          <a:cs typeface="+mn-cs"/>
                          <a:sym typeface="Arial"/>
                        </a:rPr>
                        <a:t>Dec</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400" b="0" i="0" u="none" strike="noStrike" cap="none" baseline="0" dirty="0" smtClean="0">
                          <a:solidFill>
                            <a:schemeClr val="tx1"/>
                          </a:solidFill>
                          <a:latin typeface="+mn-lt"/>
                          <a:ea typeface="+mn-ea"/>
                          <a:cs typeface="+mn-cs"/>
                          <a:sym typeface="Arial"/>
                        </a:rPr>
                        <a:t>Char</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400" b="0" i="0" u="none" strike="noStrike" cap="none" baseline="0" dirty="0" smtClean="0">
                          <a:solidFill>
                            <a:schemeClr val="tx1"/>
                          </a:solidFill>
                          <a:latin typeface="+mn-lt"/>
                          <a:ea typeface="+mn-ea"/>
                          <a:cs typeface="+mn-cs"/>
                          <a:sym typeface="Arial"/>
                        </a:rPr>
                        <a:t>Dec</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400" b="0" i="0" u="none" strike="noStrike" cap="none" baseline="0" dirty="0" smtClean="0">
                          <a:solidFill>
                            <a:schemeClr val="tx1"/>
                          </a:solidFill>
                          <a:latin typeface="+mn-lt"/>
                          <a:ea typeface="+mn-ea"/>
                          <a:cs typeface="+mn-cs"/>
                          <a:sym typeface="Arial"/>
                        </a:rPr>
                        <a:t>Char</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400" b="0" i="0" u="none" strike="noStrike" cap="none" baseline="0" dirty="0" smtClean="0">
                          <a:solidFill>
                            <a:schemeClr val="tx1"/>
                          </a:solidFill>
                          <a:latin typeface="+mn-lt"/>
                          <a:ea typeface="+mn-ea"/>
                          <a:cs typeface="+mn-cs"/>
                          <a:sym typeface="Arial"/>
                        </a:rPr>
                        <a:t>Dec</a:t>
                      </a:r>
                      <a:endParaRPr lang="en-US" dirty="0" smtClean="0"/>
                    </a:p>
                  </a:txBody>
                  <a:tcPr/>
                </a:tc>
                <a:extLst>
                  <a:ext uri="{0D108BD9-81ED-4DB2-BD59-A6C34878D82A}">
                    <a16:rowId xmlns:a16="http://schemas.microsoft.com/office/drawing/2014/main" val="2717610510"/>
                  </a:ext>
                </a:extLst>
              </a:tr>
              <a:tr h="370840">
                <a:tc>
                  <a:txBody>
                    <a:bodyPr/>
                    <a:lstStyle/>
                    <a:p>
                      <a:r>
                        <a:rPr lang="en-US" sz="1400" b="0" i="0" u="none" strike="noStrike" cap="none" baseline="0" dirty="0" smtClean="0">
                          <a:solidFill>
                            <a:schemeClr val="tx1"/>
                          </a:solidFill>
                          <a:latin typeface="+mn-lt"/>
                          <a:ea typeface="+mn-ea"/>
                          <a:cs typeface="+mn-cs"/>
                          <a:sym typeface="Arial"/>
                        </a:rPr>
                        <a:t>N</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U</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L</a:t>
                      </a:r>
                      <a:endParaRPr lang="en-US" dirty="0"/>
                    </a:p>
                  </a:txBody>
                  <a:tcPr/>
                </a:tc>
                <a:tc>
                  <a:txBody>
                    <a:bodyPr/>
                    <a:lstStyle/>
                    <a:p>
                      <a:r>
                        <a:rPr lang="en-US" dirty="0" smtClean="0"/>
                        <a:t>0</a:t>
                      </a:r>
                      <a:endParaRPr lang="en-US" dirty="0"/>
                    </a:p>
                  </a:txBody>
                  <a:tcPr/>
                </a:tc>
                <a:tc>
                  <a:txBody>
                    <a:bodyPr/>
                    <a:lstStyle/>
                    <a:p>
                      <a:r>
                        <a:rPr lang="en-US" sz="1400" b="0" i="0" u="none" strike="noStrike" cap="none" baseline="0" dirty="0" smtClean="0">
                          <a:solidFill>
                            <a:schemeClr val="tx1"/>
                          </a:solidFill>
                          <a:latin typeface="+mn-lt"/>
                          <a:ea typeface="+mn-ea"/>
                          <a:cs typeface="+mn-cs"/>
                          <a:sym typeface="Arial"/>
                        </a:rPr>
                        <a:t>SP</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baseline="0" dirty="0" smtClean="0">
                          <a:solidFill>
                            <a:schemeClr val="tx1"/>
                          </a:solidFill>
                          <a:latin typeface="+mn-lt"/>
                          <a:ea typeface="+mn-ea"/>
                          <a:cs typeface="+mn-cs"/>
                          <a:sym typeface="Arial"/>
                        </a:rPr>
                        <a:t>32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baseline="0" dirty="0" smtClean="0">
                          <a:solidFill>
                            <a:schemeClr val="tx1"/>
                          </a:solidFill>
                          <a:latin typeface="+mn-lt"/>
                          <a:ea typeface="+mn-ea"/>
                          <a:cs typeface="+mn-cs"/>
                          <a:sym typeface="Arial"/>
                        </a:rPr>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baseline="0" dirty="0" smtClean="0">
                          <a:solidFill>
                            <a:schemeClr val="tx1"/>
                          </a:solidFill>
                          <a:latin typeface="+mn-lt"/>
                          <a:ea typeface="+mn-ea"/>
                          <a:cs typeface="+mn-cs"/>
                          <a:sym typeface="Arial"/>
                        </a:rPr>
                        <a:t>64</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baseline="0" dirty="0" smtClean="0">
                          <a:solidFill>
                            <a:schemeClr val="tx1"/>
                          </a:solidFill>
                          <a:latin typeface="+mn-lt"/>
                          <a:ea typeface="+mn-ea"/>
                          <a:cs typeface="+mn-cs"/>
                          <a:sym typeface="Arial"/>
                        </a:rPr>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baseline="0" dirty="0" smtClean="0">
                          <a:solidFill>
                            <a:schemeClr val="tx1"/>
                          </a:solidFill>
                          <a:latin typeface="+mn-lt"/>
                          <a:ea typeface="+mn-ea"/>
                          <a:cs typeface="+mn-cs"/>
                          <a:sym typeface="Arial"/>
                        </a:rPr>
                        <a:t>96</a:t>
                      </a:r>
                      <a:endParaRPr lang="en-US" dirty="0" smtClean="0"/>
                    </a:p>
                  </a:txBody>
                  <a:tcPr/>
                </a:tc>
                <a:extLst>
                  <a:ext uri="{0D108BD9-81ED-4DB2-BD59-A6C34878D82A}">
                    <a16:rowId xmlns:a16="http://schemas.microsoft.com/office/drawing/2014/main" val="28078804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baseline="0" dirty="0" smtClean="0">
                          <a:solidFill>
                            <a:schemeClr val="tx1"/>
                          </a:solidFill>
                          <a:latin typeface="+mn-lt"/>
                          <a:ea typeface="+mn-ea"/>
                          <a:cs typeface="+mn-cs"/>
                          <a:sym typeface="Arial"/>
                        </a:rPr>
                        <a:t>S</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O</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H</a:t>
                      </a:r>
                      <a:endParaRPr lang="en-US" dirty="0" smtClean="0"/>
                    </a:p>
                  </a:txBody>
                  <a:tcPr/>
                </a:tc>
                <a:tc>
                  <a:txBody>
                    <a:bodyPr/>
                    <a:lstStyle/>
                    <a:p>
                      <a:r>
                        <a:rPr lang="en-US" dirty="0" smtClean="0"/>
                        <a:t>1</a:t>
                      </a:r>
                      <a:endParaRPr lang="en-US" dirty="0"/>
                    </a:p>
                  </a:txBody>
                  <a:tcPr/>
                </a:tc>
                <a:tc>
                  <a:txBody>
                    <a:bodyPr/>
                    <a:lstStyle/>
                    <a:p>
                      <a:r>
                        <a:rPr lang="pt-BR" sz="1400" b="0" i="0" u="none" strike="noStrike" cap="none" baseline="0" dirty="0" smtClean="0">
                          <a:solidFill>
                            <a:schemeClr val="tx1"/>
                          </a:solidFill>
                          <a:latin typeface="+mn-lt"/>
                          <a:ea typeface="+mn-ea"/>
                          <a:cs typeface="+mn-cs"/>
                          <a:sym typeface="Arial"/>
                        </a:rPr>
                        <a:t>! </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400" b="0" i="0" u="none" strike="noStrike" cap="none" baseline="0" dirty="0" smtClean="0">
                          <a:solidFill>
                            <a:schemeClr val="tx1"/>
                          </a:solidFill>
                          <a:latin typeface="+mn-lt"/>
                          <a:ea typeface="+mn-ea"/>
                          <a:cs typeface="+mn-cs"/>
                          <a:sym typeface="Arial"/>
                        </a:rPr>
                        <a:t>33</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400" b="0" i="0" u="none" strike="noStrike" cap="none" baseline="0" dirty="0" smtClean="0">
                          <a:solidFill>
                            <a:schemeClr val="tx1"/>
                          </a:solidFill>
                          <a:latin typeface="+mn-lt"/>
                          <a:ea typeface="+mn-ea"/>
                          <a:cs typeface="+mn-cs"/>
                          <a:sym typeface="Arial"/>
                        </a:rPr>
                        <a:t>A</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400" b="0" i="0" u="none" strike="noStrike" cap="none" baseline="0" dirty="0" smtClean="0">
                          <a:solidFill>
                            <a:schemeClr val="tx1"/>
                          </a:solidFill>
                          <a:latin typeface="+mn-lt"/>
                          <a:ea typeface="+mn-ea"/>
                          <a:cs typeface="+mn-cs"/>
                          <a:sym typeface="Arial"/>
                        </a:rPr>
                        <a:t>65</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400" b="0" i="0" u="none" strike="noStrike" cap="none" baseline="0" dirty="0" smtClean="0">
                          <a:solidFill>
                            <a:schemeClr val="tx1"/>
                          </a:solidFill>
                          <a:latin typeface="+mn-lt"/>
                          <a:ea typeface="+mn-ea"/>
                          <a:cs typeface="+mn-cs"/>
                          <a:sym typeface="Arial"/>
                        </a:rPr>
                        <a:t> a</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400" b="0" i="0" u="none" strike="noStrike" cap="none" baseline="0" dirty="0" smtClean="0">
                          <a:solidFill>
                            <a:schemeClr val="tx1"/>
                          </a:solidFill>
                          <a:latin typeface="+mn-lt"/>
                          <a:ea typeface="+mn-ea"/>
                          <a:cs typeface="+mn-cs"/>
                          <a:sym typeface="Arial"/>
                        </a:rPr>
                        <a:t>97</a:t>
                      </a:r>
                      <a:endParaRPr lang="en-US" dirty="0" smtClean="0"/>
                    </a:p>
                  </a:txBody>
                  <a:tcPr/>
                </a:tc>
                <a:extLst>
                  <a:ext uri="{0D108BD9-81ED-4DB2-BD59-A6C34878D82A}">
                    <a16:rowId xmlns:a16="http://schemas.microsoft.com/office/drawing/2014/main" val="7072726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baseline="0" dirty="0" smtClean="0">
                          <a:solidFill>
                            <a:schemeClr val="tx1"/>
                          </a:solidFill>
                          <a:latin typeface="+mn-lt"/>
                          <a:ea typeface="+mn-ea"/>
                          <a:cs typeface="+mn-cs"/>
                          <a:sym typeface="Arial"/>
                        </a:rPr>
                        <a:t>S</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T</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X</a:t>
                      </a:r>
                      <a:endParaRPr lang="en-US" dirty="0" smtClean="0"/>
                    </a:p>
                  </a:txBody>
                  <a:tcPr/>
                </a:tc>
                <a:tc>
                  <a:txBody>
                    <a:bodyPr/>
                    <a:lstStyle/>
                    <a:p>
                      <a:r>
                        <a:rPr lang="en-US" dirty="0" smtClean="0"/>
                        <a:t>2</a:t>
                      </a:r>
                      <a:endParaRPr lang="en-US" dirty="0"/>
                    </a:p>
                  </a:txBody>
                  <a:tcPr/>
                </a:tc>
                <a:tc>
                  <a:txBody>
                    <a:bodyPr/>
                    <a:lstStyle/>
                    <a:p>
                      <a:r>
                        <a:rPr lang="en-US" sz="1400" b="0" i="0" u="none" strike="noStrike" cap="none" baseline="0" dirty="0" smtClean="0">
                          <a:solidFill>
                            <a:schemeClr val="tx1"/>
                          </a:solidFill>
                          <a:latin typeface="+mn-lt"/>
                          <a:ea typeface="+mn-ea"/>
                          <a:cs typeface="+mn-cs"/>
                          <a:sym typeface="Arial"/>
                        </a:rPr>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baseline="0" dirty="0" smtClean="0">
                          <a:solidFill>
                            <a:schemeClr val="tx1"/>
                          </a:solidFill>
                          <a:latin typeface="+mn-lt"/>
                          <a:ea typeface="+mn-ea"/>
                          <a:cs typeface="+mn-cs"/>
                          <a:sym typeface="Arial"/>
                        </a:rPr>
                        <a:t>34</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baseline="0" dirty="0" smtClean="0">
                          <a:solidFill>
                            <a:schemeClr val="tx1"/>
                          </a:solidFill>
                          <a:latin typeface="+mn-lt"/>
                          <a:ea typeface="+mn-ea"/>
                          <a:cs typeface="+mn-cs"/>
                          <a:sym typeface="Arial"/>
                        </a:rPr>
                        <a:t> B</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baseline="0" dirty="0" smtClean="0">
                          <a:solidFill>
                            <a:schemeClr val="tx1"/>
                          </a:solidFill>
                          <a:latin typeface="+mn-lt"/>
                          <a:ea typeface="+mn-ea"/>
                          <a:cs typeface="+mn-cs"/>
                          <a:sym typeface="Arial"/>
                        </a:rPr>
                        <a:t>66</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baseline="0" dirty="0" smtClean="0">
                          <a:solidFill>
                            <a:schemeClr val="tx1"/>
                          </a:solidFill>
                          <a:latin typeface="+mn-lt"/>
                          <a:ea typeface="+mn-ea"/>
                          <a:cs typeface="+mn-cs"/>
                          <a:sym typeface="Arial"/>
                        </a:rPr>
                        <a:t>b</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baseline="0" dirty="0" smtClean="0">
                          <a:solidFill>
                            <a:schemeClr val="tx1"/>
                          </a:solidFill>
                          <a:latin typeface="+mn-lt"/>
                          <a:ea typeface="+mn-ea"/>
                          <a:cs typeface="+mn-cs"/>
                          <a:sym typeface="Arial"/>
                        </a:rPr>
                        <a:t>98</a:t>
                      </a:r>
                      <a:endParaRPr lang="en-US" dirty="0" smtClean="0"/>
                    </a:p>
                  </a:txBody>
                  <a:tcPr/>
                </a:tc>
                <a:extLst>
                  <a:ext uri="{0D108BD9-81ED-4DB2-BD59-A6C34878D82A}">
                    <a16:rowId xmlns:a16="http://schemas.microsoft.com/office/drawing/2014/main" val="1945105420"/>
                  </a:ext>
                </a:extLst>
              </a:tr>
              <a:tr h="403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baseline="0" dirty="0" smtClean="0">
                          <a:solidFill>
                            <a:schemeClr val="tx1"/>
                          </a:solidFill>
                          <a:latin typeface="+mn-lt"/>
                          <a:ea typeface="+mn-ea"/>
                          <a:cs typeface="+mn-cs"/>
                          <a:sym typeface="Arial"/>
                        </a:rPr>
                        <a:t>E</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T</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X</a:t>
                      </a:r>
                      <a:endParaRPr lang="en-US" dirty="0" smtClean="0"/>
                    </a:p>
                  </a:txBody>
                  <a:tcPr/>
                </a:tc>
                <a:tc>
                  <a:txBody>
                    <a:bodyPr/>
                    <a:lstStyle/>
                    <a:p>
                      <a:r>
                        <a:rPr lang="en-US" dirty="0" smtClean="0"/>
                        <a:t>3</a:t>
                      </a:r>
                      <a:endParaRPr lang="en-US" dirty="0"/>
                    </a:p>
                  </a:txBody>
                  <a:tcPr/>
                </a:tc>
                <a:tc>
                  <a:txBody>
                    <a:bodyPr/>
                    <a:lstStyle/>
                    <a:p>
                      <a:r>
                        <a:rPr lang="en-US" sz="1400" b="0" i="0" u="none" strike="noStrike" cap="none" baseline="0" dirty="0" smtClean="0">
                          <a:solidFill>
                            <a:schemeClr val="tx1"/>
                          </a:solidFill>
                          <a:latin typeface="+mn-lt"/>
                          <a:ea typeface="+mn-ea"/>
                          <a:cs typeface="+mn-cs"/>
                          <a:sym typeface="Arial"/>
                        </a:rPr>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baseline="0" dirty="0" smtClean="0">
                          <a:solidFill>
                            <a:schemeClr val="tx1"/>
                          </a:solidFill>
                          <a:latin typeface="+mn-lt"/>
                          <a:ea typeface="+mn-ea"/>
                          <a:cs typeface="+mn-cs"/>
                          <a:sym typeface="Arial"/>
                        </a:rPr>
                        <a:t>35</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baseline="0" dirty="0" smtClean="0">
                          <a:solidFill>
                            <a:schemeClr val="tx1"/>
                          </a:solidFill>
                          <a:latin typeface="+mn-lt"/>
                          <a:ea typeface="+mn-ea"/>
                          <a:cs typeface="+mn-cs"/>
                          <a:sym typeface="Arial"/>
                        </a:rPr>
                        <a:t> C</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baseline="0" dirty="0" smtClean="0">
                          <a:solidFill>
                            <a:schemeClr val="tx1"/>
                          </a:solidFill>
                          <a:latin typeface="+mn-lt"/>
                          <a:ea typeface="+mn-ea"/>
                          <a:cs typeface="+mn-cs"/>
                          <a:sym typeface="Arial"/>
                        </a:rPr>
                        <a:t>67</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baseline="0" dirty="0" smtClean="0">
                          <a:solidFill>
                            <a:schemeClr val="tx1"/>
                          </a:solidFill>
                          <a:latin typeface="+mn-lt"/>
                          <a:ea typeface="+mn-ea"/>
                          <a:cs typeface="+mn-cs"/>
                          <a:sym typeface="Arial"/>
                        </a:rPr>
                        <a:t> c</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baseline="0" dirty="0" smtClean="0">
                          <a:solidFill>
                            <a:schemeClr val="tx1"/>
                          </a:solidFill>
                          <a:latin typeface="+mn-lt"/>
                          <a:ea typeface="+mn-ea"/>
                          <a:cs typeface="+mn-cs"/>
                          <a:sym typeface="Arial"/>
                        </a:rPr>
                        <a:t>99</a:t>
                      </a:r>
                      <a:endParaRPr lang="en-US" dirty="0" smtClean="0"/>
                    </a:p>
                  </a:txBody>
                  <a:tcPr/>
                </a:tc>
                <a:extLst>
                  <a:ext uri="{0D108BD9-81ED-4DB2-BD59-A6C34878D82A}">
                    <a16:rowId xmlns:a16="http://schemas.microsoft.com/office/drawing/2014/main" val="352772667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baseline="0" dirty="0" smtClean="0">
                          <a:solidFill>
                            <a:schemeClr val="tx1"/>
                          </a:solidFill>
                          <a:latin typeface="+mn-lt"/>
                          <a:ea typeface="+mn-ea"/>
                          <a:cs typeface="+mn-cs"/>
                          <a:sym typeface="Arial"/>
                        </a:rPr>
                        <a:t>E</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O</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T</a:t>
                      </a:r>
                      <a:endParaRPr lang="en-US" dirty="0" smtClean="0"/>
                    </a:p>
                  </a:txBody>
                  <a:tcPr/>
                </a:tc>
                <a:tc>
                  <a:txBody>
                    <a:bodyPr/>
                    <a:lstStyle/>
                    <a:p>
                      <a:r>
                        <a:rPr lang="en-US" dirty="0" smtClean="0"/>
                        <a:t>4</a:t>
                      </a:r>
                      <a:endParaRPr lang="en-US" dirty="0"/>
                    </a:p>
                  </a:txBody>
                  <a:tcPr/>
                </a:tc>
                <a:tc>
                  <a:txBody>
                    <a:bodyPr/>
                    <a:lstStyle/>
                    <a:p>
                      <a:r>
                        <a:rPr lang="en-US" sz="1400" b="0" i="0" u="none" strike="noStrike" cap="none" baseline="0" dirty="0" smtClean="0">
                          <a:solidFill>
                            <a:schemeClr val="tx1"/>
                          </a:solidFill>
                          <a:latin typeface="+mn-lt"/>
                          <a:ea typeface="+mn-ea"/>
                          <a:cs typeface="+mn-cs"/>
                          <a:sym typeface="Arial"/>
                        </a:rPr>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baseline="0" dirty="0" smtClean="0">
                          <a:solidFill>
                            <a:schemeClr val="tx1"/>
                          </a:solidFill>
                          <a:latin typeface="+mn-lt"/>
                          <a:ea typeface="+mn-ea"/>
                          <a:cs typeface="+mn-cs"/>
                          <a:sym typeface="Arial"/>
                        </a:rPr>
                        <a:t>36</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baseline="0" dirty="0" smtClean="0">
                          <a:solidFill>
                            <a:schemeClr val="tx1"/>
                          </a:solidFill>
                          <a:latin typeface="+mn-lt"/>
                          <a:ea typeface="+mn-ea"/>
                          <a:cs typeface="+mn-cs"/>
                          <a:sym typeface="Arial"/>
                        </a:rPr>
                        <a:t>D</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baseline="0" dirty="0" smtClean="0">
                          <a:solidFill>
                            <a:schemeClr val="tx1"/>
                          </a:solidFill>
                          <a:latin typeface="+mn-lt"/>
                          <a:ea typeface="+mn-ea"/>
                          <a:cs typeface="+mn-cs"/>
                          <a:sym typeface="Arial"/>
                        </a:rPr>
                        <a:t>68</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baseline="0" dirty="0" smtClean="0">
                          <a:solidFill>
                            <a:schemeClr val="tx1"/>
                          </a:solidFill>
                          <a:latin typeface="+mn-lt"/>
                          <a:ea typeface="+mn-ea"/>
                          <a:cs typeface="+mn-cs"/>
                          <a:sym typeface="Arial"/>
                        </a:rPr>
                        <a:t> d</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baseline="0" dirty="0" smtClean="0">
                          <a:solidFill>
                            <a:schemeClr val="tx1"/>
                          </a:solidFill>
                          <a:latin typeface="+mn-lt"/>
                          <a:ea typeface="+mn-ea"/>
                          <a:cs typeface="+mn-cs"/>
                          <a:sym typeface="Arial"/>
                        </a:rPr>
                        <a:t>100</a:t>
                      </a:r>
                      <a:endParaRPr lang="en-US" dirty="0" smtClean="0"/>
                    </a:p>
                  </a:txBody>
                  <a:tcPr/>
                </a:tc>
                <a:extLst>
                  <a:ext uri="{0D108BD9-81ED-4DB2-BD59-A6C34878D82A}">
                    <a16:rowId xmlns:a16="http://schemas.microsoft.com/office/drawing/2014/main" val="2652363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baseline="0" dirty="0" smtClean="0">
                          <a:solidFill>
                            <a:schemeClr val="tx1"/>
                          </a:solidFill>
                          <a:latin typeface="+mn-lt"/>
                          <a:ea typeface="+mn-ea"/>
                          <a:cs typeface="+mn-cs"/>
                          <a:sym typeface="Arial"/>
                        </a:rPr>
                        <a:t>E</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N</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Q</a:t>
                      </a:r>
                      <a:endParaRPr lang="en-US" dirty="0" smtClean="0"/>
                    </a:p>
                  </a:txBody>
                  <a:tcPr/>
                </a:tc>
                <a:tc>
                  <a:txBody>
                    <a:bodyPr/>
                    <a:lstStyle/>
                    <a:p>
                      <a:r>
                        <a:rPr lang="en-US" dirty="0" smtClean="0"/>
                        <a:t>5</a:t>
                      </a:r>
                      <a:endParaRPr lang="en-US" dirty="0"/>
                    </a:p>
                  </a:txBody>
                  <a:tcPr/>
                </a:tc>
                <a:tc>
                  <a:txBody>
                    <a:bodyPr/>
                    <a:lstStyle/>
                    <a:p>
                      <a:r>
                        <a:rPr lang="en-US" sz="1400" b="0" i="0" u="none" strike="noStrike" cap="none" baseline="0" dirty="0" smtClean="0">
                          <a:solidFill>
                            <a:schemeClr val="tx1"/>
                          </a:solidFill>
                          <a:latin typeface="+mn-lt"/>
                          <a:ea typeface="+mn-ea"/>
                          <a:cs typeface="+mn-cs"/>
                          <a:sym typeface="Arial"/>
                        </a:rPr>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baseline="0" dirty="0" smtClean="0">
                          <a:solidFill>
                            <a:schemeClr val="tx1"/>
                          </a:solidFill>
                          <a:latin typeface="+mn-lt"/>
                          <a:ea typeface="+mn-ea"/>
                          <a:cs typeface="+mn-cs"/>
                          <a:sym typeface="Arial"/>
                        </a:rPr>
                        <a:t>37</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baseline="0" dirty="0" smtClean="0">
                          <a:solidFill>
                            <a:schemeClr val="tx1"/>
                          </a:solidFill>
                          <a:latin typeface="+mn-lt"/>
                          <a:ea typeface="+mn-ea"/>
                          <a:cs typeface="+mn-cs"/>
                          <a:sym typeface="Arial"/>
                        </a:rPr>
                        <a:t>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baseline="0" dirty="0" smtClean="0">
                          <a:solidFill>
                            <a:schemeClr val="tx1"/>
                          </a:solidFill>
                          <a:latin typeface="+mn-lt"/>
                          <a:ea typeface="+mn-ea"/>
                          <a:cs typeface="+mn-cs"/>
                          <a:sym typeface="Arial"/>
                        </a:rPr>
                        <a:t>69</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baseline="0" dirty="0" smtClean="0">
                          <a:solidFill>
                            <a:schemeClr val="tx1"/>
                          </a:solidFill>
                          <a:latin typeface="+mn-lt"/>
                          <a:ea typeface="+mn-ea"/>
                          <a:cs typeface="+mn-cs"/>
                          <a:sym typeface="Arial"/>
                        </a:rPr>
                        <a:t> 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baseline="0" dirty="0" smtClean="0">
                          <a:solidFill>
                            <a:schemeClr val="tx1"/>
                          </a:solidFill>
                          <a:latin typeface="+mn-lt"/>
                          <a:ea typeface="+mn-ea"/>
                          <a:cs typeface="+mn-cs"/>
                          <a:sym typeface="Arial"/>
                        </a:rPr>
                        <a:t>101</a:t>
                      </a:r>
                      <a:endParaRPr lang="en-US" dirty="0" smtClean="0"/>
                    </a:p>
                  </a:txBody>
                  <a:tcPr/>
                </a:tc>
                <a:extLst>
                  <a:ext uri="{0D108BD9-81ED-4DB2-BD59-A6C34878D82A}">
                    <a16:rowId xmlns:a16="http://schemas.microsoft.com/office/drawing/2014/main" val="88952696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baseline="0" dirty="0" smtClean="0">
                          <a:solidFill>
                            <a:schemeClr val="tx1"/>
                          </a:solidFill>
                          <a:latin typeface="+mn-lt"/>
                          <a:ea typeface="+mn-ea"/>
                          <a:cs typeface="+mn-cs"/>
                          <a:sym typeface="Arial"/>
                        </a:rPr>
                        <a:t>A</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C</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K</a:t>
                      </a:r>
                      <a:endParaRPr lang="en-US" dirty="0" smtClean="0"/>
                    </a:p>
                  </a:txBody>
                  <a:tcPr/>
                </a:tc>
                <a:tc>
                  <a:txBody>
                    <a:bodyPr/>
                    <a:lstStyle/>
                    <a:p>
                      <a:r>
                        <a:rPr lang="en-US" dirty="0" smtClean="0"/>
                        <a:t>6</a:t>
                      </a:r>
                      <a:endParaRPr lang="en-US" dirty="0"/>
                    </a:p>
                  </a:txBody>
                  <a:tcPr/>
                </a:tc>
                <a:tc>
                  <a:txBody>
                    <a:bodyPr/>
                    <a:lstStyle/>
                    <a:p>
                      <a:r>
                        <a:rPr lang="en-US" sz="1400" b="0" i="0" u="none" strike="noStrike" cap="none" baseline="0" dirty="0" smtClean="0">
                          <a:solidFill>
                            <a:schemeClr val="tx1"/>
                          </a:solidFill>
                          <a:latin typeface="+mn-lt"/>
                          <a:ea typeface="+mn-ea"/>
                          <a:cs typeface="+mn-cs"/>
                          <a:sym typeface="Arial"/>
                        </a:rPr>
                        <a:t>&amp;</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baseline="0" dirty="0" smtClean="0">
                          <a:solidFill>
                            <a:schemeClr val="tx1"/>
                          </a:solidFill>
                          <a:latin typeface="+mn-lt"/>
                          <a:ea typeface="+mn-ea"/>
                          <a:cs typeface="+mn-cs"/>
                          <a:sym typeface="Arial"/>
                        </a:rPr>
                        <a:t>38</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baseline="0" dirty="0" smtClean="0">
                          <a:solidFill>
                            <a:schemeClr val="tx1"/>
                          </a:solidFill>
                          <a:latin typeface="+mn-lt"/>
                          <a:ea typeface="+mn-ea"/>
                          <a:cs typeface="+mn-cs"/>
                          <a:sym typeface="Arial"/>
                        </a:rPr>
                        <a:t> F</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baseline="0" dirty="0" smtClean="0">
                          <a:solidFill>
                            <a:schemeClr val="tx1"/>
                          </a:solidFill>
                          <a:latin typeface="+mn-lt"/>
                          <a:ea typeface="+mn-ea"/>
                          <a:cs typeface="+mn-cs"/>
                          <a:sym typeface="Arial"/>
                        </a:rPr>
                        <a:t>70</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baseline="0" dirty="0" smtClean="0">
                          <a:solidFill>
                            <a:schemeClr val="tx1"/>
                          </a:solidFill>
                          <a:latin typeface="+mn-lt"/>
                          <a:ea typeface="+mn-ea"/>
                          <a:cs typeface="+mn-cs"/>
                          <a:sym typeface="Arial"/>
                        </a:rPr>
                        <a:t>f</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baseline="0" dirty="0" smtClean="0">
                          <a:solidFill>
                            <a:schemeClr val="tx1"/>
                          </a:solidFill>
                          <a:latin typeface="+mn-lt"/>
                          <a:ea typeface="+mn-ea"/>
                          <a:cs typeface="+mn-cs"/>
                          <a:sym typeface="Arial"/>
                        </a:rPr>
                        <a:t>102</a:t>
                      </a:r>
                      <a:endParaRPr lang="en-US" dirty="0" smtClean="0"/>
                    </a:p>
                  </a:txBody>
                  <a:tcPr/>
                </a:tc>
                <a:extLst>
                  <a:ext uri="{0D108BD9-81ED-4DB2-BD59-A6C34878D82A}">
                    <a16:rowId xmlns:a16="http://schemas.microsoft.com/office/drawing/2014/main" val="24489780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baseline="0" dirty="0" smtClean="0">
                          <a:solidFill>
                            <a:schemeClr val="tx1"/>
                          </a:solidFill>
                          <a:latin typeface="+mn-lt"/>
                          <a:ea typeface="+mn-ea"/>
                          <a:cs typeface="+mn-cs"/>
                          <a:sym typeface="Arial"/>
                        </a:rPr>
                        <a:t>B</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E</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L</a:t>
                      </a:r>
                      <a:endParaRPr lang="en-US" dirty="0" smtClean="0"/>
                    </a:p>
                  </a:txBody>
                  <a:tcPr/>
                </a:tc>
                <a:tc>
                  <a:txBody>
                    <a:bodyPr/>
                    <a:lstStyle/>
                    <a:p>
                      <a:r>
                        <a:rPr lang="en-US" dirty="0" smtClean="0"/>
                        <a:t>7</a:t>
                      </a:r>
                      <a:endParaRPr lang="en-US" dirty="0"/>
                    </a:p>
                  </a:txBody>
                  <a:tcPr/>
                </a:tc>
                <a:tc>
                  <a:txBody>
                    <a:bodyPr/>
                    <a:lstStyle/>
                    <a:p>
                      <a:r>
                        <a:rPr lang="nn-NO" sz="1400" b="0" i="0" u="none" strike="noStrike" cap="none" baseline="0" dirty="0" smtClean="0">
                          <a:solidFill>
                            <a:schemeClr val="tx1"/>
                          </a:solidFill>
                          <a:latin typeface="+mn-lt"/>
                          <a:ea typeface="+mn-ea"/>
                          <a:cs typeface="+mn-cs"/>
                          <a:sym typeface="Arial"/>
                        </a:rPr>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sz="1400" b="0" i="0" u="none" strike="noStrike" cap="none" baseline="0" dirty="0" smtClean="0">
                          <a:solidFill>
                            <a:schemeClr val="tx1"/>
                          </a:solidFill>
                          <a:latin typeface="+mn-lt"/>
                          <a:ea typeface="+mn-ea"/>
                          <a:cs typeface="+mn-cs"/>
                          <a:sym typeface="Arial"/>
                        </a:rPr>
                        <a:t>39</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sz="1400" b="0" i="0" u="none" strike="noStrike" cap="none" baseline="0" dirty="0" smtClean="0">
                          <a:solidFill>
                            <a:schemeClr val="tx1"/>
                          </a:solidFill>
                          <a:latin typeface="+mn-lt"/>
                          <a:ea typeface="+mn-ea"/>
                          <a:cs typeface="+mn-cs"/>
                          <a:sym typeface="Arial"/>
                        </a:rPr>
                        <a:t>G</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sz="1400" b="0" i="0" u="none" strike="noStrike" cap="none" baseline="0" dirty="0" smtClean="0">
                          <a:solidFill>
                            <a:schemeClr val="tx1"/>
                          </a:solidFill>
                          <a:latin typeface="+mn-lt"/>
                          <a:ea typeface="+mn-ea"/>
                          <a:cs typeface="+mn-cs"/>
                          <a:sym typeface="Arial"/>
                        </a:rPr>
                        <a:t>71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sz="1400" b="0" i="0" u="none" strike="noStrike" cap="none" baseline="0" dirty="0" smtClean="0">
                          <a:solidFill>
                            <a:schemeClr val="tx1"/>
                          </a:solidFill>
                          <a:latin typeface="+mn-lt"/>
                          <a:ea typeface="+mn-ea"/>
                          <a:cs typeface="+mn-cs"/>
                          <a:sym typeface="Arial"/>
                        </a:rPr>
                        <a:t> g</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sz="1400" b="0" i="0" u="none" strike="noStrike" cap="none" baseline="0" dirty="0" smtClean="0">
                          <a:solidFill>
                            <a:schemeClr val="tx1"/>
                          </a:solidFill>
                          <a:latin typeface="+mn-lt"/>
                          <a:ea typeface="+mn-ea"/>
                          <a:cs typeface="+mn-cs"/>
                          <a:sym typeface="Arial"/>
                        </a:rPr>
                        <a:t>103</a:t>
                      </a:r>
                      <a:endParaRPr lang="en-US" dirty="0" smtClean="0"/>
                    </a:p>
                  </a:txBody>
                  <a:tcPr/>
                </a:tc>
                <a:extLst>
                  <a:ext uri="{0D108BD9-81ED-4DB2-BD59-A6C34878D82A}">
                    <a16:rowId xmlns:a16="http://schemas.microsoft.com/office/drawing/2014/main" val="3244864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baseline="0" dirty="0" smtClean="0">
                          <a:solidFill>
                            <a:schemeClr val="tx1"/>
                          </a:solidFill>
                          <a:latin typeface="+mn-lt"/>
                          <a:ea typeface="+mn-ea"/>
                          <a:cs typeface="+mn-cs"/>
                          <a:sym typeface="Arial"/>
                        </a:rPr>
                        <a:t>B</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S</a:t>
                      </a:r>
                      <a:endParaRPr lang="en-US" dirty="0" smtClean="0"/>
                    </a:p>
                  </a:txBody>
                  <a:tcPr/>
                </a:tc>
                <a:tc>
                  <a:txBody>
                    <a:bodyPr/>
                    <a:lstStyle/>
                    <a:p>
                      <a:r>
                        <a:rPr lang="en-US" dirty="0" smtClean="0"/>
                        <a:t>8</a:t>
                      </a:r>
                      <a:endParaRPr lang="en-US" dirty="0"/>
                    </a:p>
                  </a:txBody>
                  <a:tcPr/>
                </a:tc>
                <a:tc>
                  <a:txBody>
                    <a:bodyPr/>
                    <a:lstStyle/>
                    <a:p>
                      <a:r>
                        <a:rPr lang="pt-BR" sz="1400" b="0" i="0" u="none" strike="noStrike" cap="none" baseline="0" dirty="0" smtClean="0">
                          <a:solidFill>
                            <a:schemeClr val="tx1"/>
                          </a:solidFill>
                          <a:latin typeface="+mn-lt"/>
                          <a:ea typeface="+mn-ea"/>
                          <a:cs typeface="+mn-cs"/>
                          <a:sym typeface="Arial"/>
                        </a:rPr>
                        <a:t>( </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400" b="0" i="0" u="none" strike="noStrike" cap="none" baseline="0" dirty="0" smtClean="0">
                          <a:solidFill>
                            <a:schemeClr val="tx1"/>
                          </a:solidFill>
                          <a:latin typeface="+mn-lt"/>
                          <a:ea typeface="+mn-ea"/>
                          <a:cs typeface="+mn-cs"/>
                          <a:sym typeface="Arial"/>
                        </a:rPr>
                        <a:t>40</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400" b="0" i="0" u="none" strike="noStrike" cap="none" baseline="0" dirty="0" smtClean="0">
                          <a:solidFill>
                            <a:schemeClr val="tx1"/>
                          </a:solidFill>
                          <a:latin typeface="+mn-lt"/>
                          <a:ea typeface="+mn-ea"/>
                          <a:cs typeface="+mn-cs"/>
                          <a:sym typeface="Arial"/>
                        </a:rPr>
                        <a:t>H</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400" b="0" i="0" u="none" strike="noStrike" cap="none" baseline="0" dirty="0" smtClean="0">
                          <a:solidFill>
                            <a:schemeClr val="tx1"/>
                          </a:solidFill>
                          <a:latin typeface="+mn-lt"/>
                          <a:ea typeface="+mn-ea"/>
                          <a:cs typeface="+mn-cs"/>
                          <a:sym typeface="Arial"/>
                        </a:rPr>
                        <a:t>72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400" b="0" i="0" u="none" strike="noStrike" cap="none" baseline="0" dirty="0" smtClean="0">
                          <a:solidFill>
                            <a:schemeClr val="tx1"/>
                          </a:solidFill>
                          <a:latin typeface="+mn-lt"/>
                          <a:ea typeface="+mn-ea"/>
                          <a:cs typeface="+mn-cs"/>
                          <a:sym typeface="Arial"/>
                        </a:rPr>
                        <a:t> h</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400" b="0" i="0" u="none" strike="noStrike" cap="none" baseline="0" dirty="0" smtClean="0">
                          <a:solidFill>
                            <a:schemeClr val="tx1"/>
                          </a:solidFill>
                          <a:latin typeface="+mn-lt"/>
                          <a:ea typeface="+mn-ea"/>
                          <a:cs typeface="+mn-cs"/>
                          <a:sym typeface="Arial"/>
                        </a:rPr>
                        <a:t>104</a:t>
                      </a:r>
                      <a:endParaRPr lang="en-US" dirty="0" smtClean="0"/>
                    </a:p>
                  </a:txBody>
                  <a:tcPr/>
                </a:tc>
                <a:extLst>
                  <a:ext uri="{0D108BD9-81ED-4DB2-BD59-A6C34878D82A}">
                    <a16:rowId xmlns:a16="http://schemas.microsoft.com/office/drawing/2014/main" val="3543232045"/>
                  </a:ext>
                </a:extLst>
              </a:tr>
            </a:tbl>
          </a:graphicData>
        </a:graphic>
      </p:graphicFrame>
    </p:spTree>
    <p:extLst>
      <p:ext uri="{BB962C8B-B14F-4D97-AF65-F5344CB8AC3E}">
        <p14:creationId xmlns:p14="http://schemas.microsoft.com/office/powerpoint/2010/main" val="22235220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Title 1"/>
          <p:cNvSpPr>
            <a:spLocks noGrp="1" noChangeArrowheads="1"/>
          </p:cNvSpPr>
          <p:nvPr>
            <p:ph type="title"/>
          </p:nvPr>
        </p:nvSpPr>
        <p:spPr/>
        <p:txBody>
          <a:bodyPr/>
          <a:lstStyle/>
          <a:p>
            <a:r>
              <a:rPr lang="en-US" dirty="0" smtClean="0"/>
              <a:t>An Analogy</a:t>
            </a:r>
            <a:endParaRPr lang="en-US" dirty="0"/>
          </a:p>
        </p:txBody>
      </p:sp>
      <p:sp>
        <p:nvSpPr>
          <p:cNvPr id="38917" name="Content Placeholder 2"/>
          <p:cNvSpPr>
            <a:spLocks noGrp="1" noChangeArrowheads="1"/>
          </p:cNvSpPr>
          <p:nvPr>
            <p:ph type="body" idx="1"/>
          </p:nvPr>
        </p:nvSpPr>
        <p:spPr/>
        <p:txBody>
          <a:bodyPr/>
          <a:lstStyle/>
          <a:p>
            <a:r>
              <a:rPr lang="en-US" dirty="0" smtClean="0"/>
              <a:t>Let us say that you have signed up to study French poetry (how about Marot) in the original</a:t>
            </a:r>
          </a:p>
          <a:p>
            <a:r>
              <a:rPr lang="en-US" dirty="0" smtClean="0"/>
              <a:t>You have two problems:</a:t>
            </a:r>
          </a:p>
          <a:p>
            <a:pPr lvl="1"/>
            <a:r>
              <a:rPr lang="en-US" dirty="0" smtClean="0">
                <a:latin typeface="+mn-lt"/>
              </a:rPr>
              <a:t>You don’t speak </a:t>
            </a:r>
            <a:r>
              <a:rPr lang="en-US" dirty="0" err="1" smtClean="0">
                <a:latin typeface="+mn-lt"/>
              </a:rPr>
              <a:t>french</a:t>
            </a:r>
            <a:endParaRPr lang="en-US" dirty="0" smtClean="0">
              <a:latin typeface="+mn-lt"/>
            </a:endParaRPr>
          </a:p>
          <a:p>
            <a:pPr lvl="1"/>
            <a:r>
              <a:rPr lang="en-US" dirty="0" smtClean="0">
                <a:latin typeface="+mn-lt"/>
              </a:rPr>
              <a:t>You don’t know much about poetry</a:t>
            </a:r>
            <a:endParaRPr lang="en-US" dirty="0">
              <a:latin typeface="+mn-lt"/>
            </a:endParaRPr>
          </a:p>
        </p:txBody>
      </p:sp>
    </p:spTree>
    <p:extLst>
      <p:ext uri="{BB962C8B-B14F-4D97-AF65-F5344CB8AC3E}">
        <p14:creationId xmlns:p14="http://schemas.microsoft.com/office/powerpoint/2010/main" val="289320339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Images </a:t>
            </a:r>
            <a:r>
              <a:rPr lang="en-US" sz="2000" b="0" dirty="0" smtClean="0"/>
              <a:t>(1 of 2)</a:t>
            </a:r>
            <a:endParaRPr lang="en-US" sz="2000" b="0" dirty="0"/>
          </a:p>
        </p:txBody>
      </p:sp>
      <p:sp>
        <p:nvSpPr>
          <p:cNvPr id="3" name="Content Placeholder 2"/>
          <p:cNvSpPr>
            <a:spLocks noGrp="1"/>
          </p:cNvSpPr>
          <p:nvPr>
            <p:ph type="body" idx="1"/>
          </p:nvPr>
        </p:nvSpPr>
        <p:spPr/>
        <p:txBody>
          <a:bodyPr/>
          <a:lstStyle/>
          <a:p>
            <a:r>
              <a:rPr lang="en-US" dirty="0" smtClean="0"/>
              <a:t>Digital images consist of individual colors in a matrix. </a:t>
            </a:r>
          </a:p>
          <a:p>
            <a:r>
              <a:rPr lang="en-US" dirty="0" smtClean="0"/>
              <a:t>Each individual color is called a pixel.</a:t>
            </a:r>
          </a:p>
          <a:p>
            <a:r>
              <a:rPr lang="en-US" dirty="0" smtClean="0"/>
              <a:t>The color of a pixel can be encoded using numbers.</a:t>
            </a:r>
            <a:endParaRPr lang="en-US" dirty="0"/>
          </a:p>
        </p:txBody>
      </p:sp>
    </p:spTree>
    <p:extLst>
      <p:ext uri="{BB962C8B-B14F-4D97-AF65-F5344CB8AC3E}">
        <p14:creationId xmlns:p14="http://schemas.microsoft.com/office/powerpoint/2010/main" val="37390126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smtClean="0"/>
              <a:t>Images </a:t>
            </a:r>
            <a:r>
              <a:rPr lang="en-US" sz="2000" b="0" dirty="0" smtClean="0"/>
              <a:t>(2 of 2)</a:t>
            </a:r>
            <a:endParaRPr lang="en-US" sz="2000" b="0" dirty="0"/>
          </a:p>
        </p:txBody>
      </p:sp>
      <p:pic>
        <p:nvPicPr>
          <p:cNvPr id="2" name="Picture 2" descr="An image of a computer is enlarged to show pixilation detail in the image."/>
          <p:cNvPicPr>
            <a:picLocks noChangeAspect="1"/>
          </p:cNvPicPr>
          <p:nvPr/>
        </p:nvPicPr>
        <p:blipFill rotWithShape="1">
          <a:blip r:embed="rId2"/>
          <a:srcRect b="23232"/>
          <a:stretch/>
        </p:blipFill>
        <p:spPr>
          <a:xfrm>
            <a:off x="457200" y="2857500"/>
            <a:ext cx="8229600" cy="1857719"/>
          </a:xfrm>
          <a:prstGeom prst="rect">
            <a:avLst/>
          </a:prstGeom>
        </p:spPr>
      </p:pic>
      <p:sp>
        <p:nvSpPr>
          <p:cNvPr id="3" name="Text Placeholder 3"/>
          <p:cNvSpPr>
            <a:spLocks noGrp="1"/>
          </p:cNvSpPr>
          <p:nvPr>
            <p:ph type="body" sz="quarter" idx="10"/>
          </p:nvPr>
        </p:nvSpPr>
        <p:spPr/>
        <p:txBody>
          <a:bodyPr/>
          <a:lstStyle/>
          <a:p>
            <a:r>
              <a:rPr lang="en-US" b="1" dirty="0" smtClean="0"/>
              <a:t>Figure 0.14</a:t>
            </a:r>
            <a:r>
              <a:rPr lang="en-US" dirty="0" smtClean="0"/>
              <a:t> A </a:t>
            </a:r>
            <a:r>
              <a:rPr lang="en-US" dirty="0"/>
              <a:t>computer display picture with a close-up of the individual pixels</a:t>
            </a:r>
            <a:r>
              <a:rPr lang="en-US" dirty="0" smtClean="0"/>
              <a:t>.</a:t>
            </a:r>
          </a:p>
          <a:p>
            <a:r>
              <a:rPr lang="en-US" sz="1200" b="1" dirty="0" smtClean="0"/>
              <a:t>[</a:t>
            </a:r>
            <a:r>
              <a:rPr lang="en-US" sz="1200" b="1" dirty="0" err="1" smtClean="0"/>
              <a:t>Juliengrondin</a:t>
            </a:r>
            <a:r>
              <a:rPr lang="en-US" sz="1200" b="1" dirty="0" smtClean="0"/>
              <a:t>/</a:t>
            </a:r>
            <a:r>
              <a:rPr lang="en-US" sz="1200" b="1" dirty="0" err="1" smtClean="0"/>
              <a:t>Shutterstock</a:t>
            </a:r>
            <a:r>
              <a:rPr lang="en-US" sz="1200" b="1" dirty="0" smtClean="0"/>
              <a:t>]</a:t>
            </a:r>
            <a:endParaRPr lang="en-US" sz="1200" b="1" dirty="0"/>
          </a:p>
        </p:txBody>
      </p:sp>
    </p:spTree>
    <p:extLst>
      <p:ext uri="{BB962C8B-B14F-4D97-AF65-F5344CB8AC3E}">
        <p14:creationId xmlns:p14="http://schemas.microsoft.com/office/powerpoint/2010/main" val="177237362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Sound</a:t>
            </a:r>
            <a:endParaRPr lang="en-US" dirty="0"/>
          </a:p>
        </p:txBody>
      </p:sp>
      <p:sp>
        <p:nvSpPr>
          <p:cNvPr id="3" name="Content Placeholder 2"/>
          <p:cNvSpPr>
            <a:spLocks noGrp="1"/>
          </p:cNvSpPr>
          <p:nvPr>
            <p:ph type="body" idx="1"/>
          </p:nvPr>
        </p:nvSpPr>
        <p:spPr/>
        <p:txBody>
          <a:bodyPr/>
          <a:lstStyle/>
          <a:p>
            <a:r>
              <a:rPr lang="en-US" dirty="0" smtClean="0"/>
              <a:t>We can sample a sound wave at a very high frequency and measure the height of the sound.</a:t>
            </a:r>
          </a:p>
          <a:p>
            <a:r>
              <a:rPr lang="en-US" dirty="0" smtClean="0"/>
              <a:t>We can represent those measurements as numbers and use them to recreate a sound wave</a:t>
            </a:r>
            <a:endParaRPr lang="en-US" dirty="0"/>
          </a:p>
        </p:txBody>
      </p:sp>
    </p:spTree>
    <p:extLst>
      <p:ext uri="{BB962C8B-B14F-4D97-AF65-F5344CB8AC3E}">
        <p14:creationId xmlns:p14="http://schemas.microsoft.com/office/powerpoint/2010/main" val="395098347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p:txBody>
          <a:bodyPr/>
          <a:lstStyle/>
          <a:p>
            <a:r>
              <a:rPr lang="en-US" dirty="0" smtClean="0"/>
              <a:t>Music</a:t>
            </a:r>
            <a:endParaRPr lang="en-US" dirty="0"/>
          </a:p>
        </p:txBody>
      </p:sp>
      <p:pic>
        <p:nvPicPr>
          <p:cNvPr id="2" name="Picture 2" descr="A bar graph titled, A sound wave and the samples of that sound wave, blue bar height, over time. The sound wave oscillates above the x axis. Bars along the sound wave rise to roughly match the shape of the sound wave."/>
          <p:cNvPicPr>
            <a:picLocks noChangeAspect="1"/>
          </p:cNvPicPr>
          <p:nvPr/>
        </p:nvPicPr>
        <p:blipFill rotWithShape="1">
          <a:blip r:embed="rId2"/>
          <a:srcRect b="11470"/>
          <a:stretch/>
        </p:blipFill>
        <p:spPr>
          <a:xfrm>
            <a:off x="805069" y="1689653"/>
            <a:ext cx="7544088" cy="3818782"/>
          </a:xfrm>
          <a:prstGeom prst="rect">
            <a:avLst/>
          </a:prstGeom>
        </p:spPr>
      </p:pic>
      <p:sp>
        <p:nvSpPr>
          <p:cNvPr id="4" name="Text Placeholder 3"/>
          <p:cNvSpPr>
            <a:spLocks noGrp="1"/>
          </p:cNvSpPr>
          <p:nvPr>
            <p:ph type="body" sz="quarter" idx="10"/>
          </p:nvPr>
        </p:nvSpPr>
        <p:spPr/>
        <p:txBody>
          <a:bodyPr/>
          <a:lstStyle/>
          <a:p>
            <a:r>
              <a:rPr lang="en-US" b="1" dirty="0" smtClean="0"/>
              <a:t>Figure 0.15 </a:t>
            </a:r>
            <a:r>
              <a:rPr lang="en-US" dirty="0" smtClean="0"/>
              <a:t>A </a:t>
            </a:r>
            <a:r>
              <a:rPr lang="en-US" dirty="0"/>
              <a:t>sound wave and the samples of that sound wave (blue bar height) over time. </a:t>
            </a:r>
          </a:p>
        </p:txBody>
      </p:sp>
    </p:spTree>
    <p:extLst>
      <p:ext uri="{BB962C8B-B14F-4D97-AF65-F5344CB8AC3E}">
        <p14:creationId xmlns:p14="http://schemas.microsoft.com/office/powerpoint/2010/main" val="59330241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How Many </a:t>
            </a:r>
            <a:r>
              <a:rPr lang="en-US" dirty="0"/>
              <a:t>N</a:t>
            </a:r>
            <a:r>
              <a:rPr lang="en-US" dirty="0" smtClean="0"/>
              <a:t>umbers</a:t>
            </a:r>
            <a:endParaRPr lang="en-US" dirty="0"/>
          </a:p>
        </p:txBody>
      </p:sp>
    </p:spTree>
    <p:extLst>
      <p:ext uri="{BB962C8B-B14F-4D97-AF65-F5344CB8AC3E}">
        <p14:creationId xmlns:p14="http://schemas.microsoft.com/office/powerpoint/2010/main" val="212860855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4690" name="Title 1"/>
          <p:cNvSpPr>
            <a:spLocks noGrp="1" noChangeArrowheads="1"/>
          </p:cNvSpPr>
          <p:nvPr>
            <p:ph type="title"/>
          </p:nvPr>
        </p:nvSpPr>
        <p:spPr/>
        <p:txBody>
          <a:bodyPr/>
          <a:lstStyle/>
          <a:p>
            <a:r>
              <a:rPr lang="en-US" dirty="0" smtClean="0"/>
              <a:t>Binary</a:t>
            </a:r>
            <a:endParaRPr lang="en-US" dirty="0"/>
          </a:p>
        </p:txBody>
      </p:sp>
      <p:sp>
        <p:nvSpPr>
          <p:cNvPr id="58371" name="Text Placeholder 2"/>
          <p:cNvSpPr>
            <a:spLocks noGrp="1" noChangeArrowheads="1"/>
          </p:cNvSpPr>
          <p:nvPr>
            <p:ph type="body" idx="1"/>
          </p:nvPr>
        </p:nvSpPr>
        <p:spPr>
          <a:xfrm>
            <a:off x="457200" y="1600200"/>
            <a:ext cx="8229600" cy="920931"/>
          </a:xfrm>
        </p:spPr>
        <p:txBody>
          <a:bodyPr/>
          <a:lstStyle/>
          <a:p>
            <a:r>
              <a:rPr lang="en-US" dirty="0" smtClean="0"/>
              <a:t>Byte = 8 bits</a:t>
            </a:r>
          </a:p>
          <a:p>
            <a:pPr lvl="1"/>
            <a:r>
              <a:rPr lang="en-US" dirty="0" smtClean="0"/>
              <a:t>e.g. 10110010</a:t>
            </a:r>
            <a:endParaRPr lang="en-US" dirty="0"/>
          </a:p>
        </p:txBody>
      </p:sp>
      <p:sp>
        <p:nvSpPr>
          <p:cNvPr id="6" name="Text Placeholder 3"/>
          <p:cNvSpPr>
            <a:spLocks noGrp="1"/>
          </p:cNvSpPr>
          <p:nvPr>
            <p:ph type="body" idx="13"/>
          </p:nvPr>
        </p:nvSpPr>
        <p:spPr>
          <a:xfrm>
            <a:off x="492033" y="2536380"/>
            <a:ext cx="8229600" cy="607423"/>
          </a:xfrm>
        </p:spPr>
        <p:txBody>
          <a:bodyPr/>
          <a:lstStyle/>
          <a:p>
            <a:r>
              <a:rPr lang="en-US" dirty="0">
                <a:latin typeface="Arial" pitchFamily="-109" charset="0"/>
              </a:rPr>
              <a:t>S</a:t>
            </a:r>
            <a:r>
              <a:rPr lang="en-US" dirty="0" smtClean="0">
                <a:latin typeface="Arial" pitchFamily="-109" charset="0"/>
              </a:rPr>
              <a:t>torage </a:t>
            </a:r>
            <a:r>
              <a:rPr lang="en-US" dirty="0">
                <a:latin typeface="Arial" pitchFamily="-109" charset="0"/>
              </a:rPr>
              <a:t>devices come in large </a:t>
            </a:r>
            <a:r>
              <a:rPr lang="en-US" dirty="0" smtClean="0">
                <a:latin typeface="Arial" pitchFamily="-109" charset="0"/>
              </a:rPr>
              <a:t>quantities</a:t>
            </a:r>
            <a:endParaRPr lang="en-US" dirty="0"/>
          </a:p>
        </p:txBody>
      </p:sp>
      <p:pic>
        <p:nvPicPr>
          <p:cNvPr id="2" name="Object 4" descr="1 kilobyte Equals 2 to tenth power bytes equals 1024 bytes."/>
          <p:cNvPicPr>
            <a:picLocks noChangeAspect="1"/>
          </p:cNvPicPr>
          <p:nvPr/>
        </p:nvPicPr>
        <p:blipFill>
          <a:blip r:embed="rId3"/>
          <a:stretch>
            <a:fillRect/>
          </a:stretch>
        </p:blipFill>
        <p:spPr>
          <a:xfrm>
            <a:off x="921123" y="3138617"/>
            <a:ext cx="5825490" cy="513398"/>
          </a:xfrm>
          <a:prstGeom prst="rect">
            <a:avLst/>
          </a:prstGeom>
        </p:spPr>
      </p:pic>
      <p:pic>
        <p:nvPicPr>
          <p:cNvPr id="3" name="Object 5" descr="1 megabyte Equals 2 to twentieth power bytes equals 1,048,576 bytes."/>
          <p:cNvPicPr>
            <a:picLocks noChangeAspect="1"/>
          </p:cNvPicPr>
          <p:nvPr/>
        </p:nvPicPr>
        <p:blipFill>
          <a:blip r:embed="rId4"/>
          <a:stretch>
            <a:fillRect/>
          </a:stretch>
        </p:blipFill>
        <p:spPr>
          <a:xfrm>
            <a:off x="921123" y="3782779"/>
            <a:ext cx="6642735" cy="565785"/>
          </a:xfrm>
          <a:prstGeom prst="rect">
            <a:avLst/>
          </a:prstGeom>
        </p:spPr>
      </p:pic>
      <p:pic>
        <p:nvPicPr>
          <p:cNvPr id="4" name="Object 6" descr="1 gigabyte Equals 2 to thirtieth power bytes equals 1,073,741,824 bytes."/>
          <p:cNvPicPr>
            <a:picLocks noChangeAspect="1"/>
          </p:cNvPicPr>
          <p:nvPr/>
        </p:nvPicPr>
        <p:blipFill>
          <a:blip r:embed="rId5"/>
          <a:stretch>
            <a:fillRect/>
          </a:stretch>
        </p:blipFill>
        <p:spPr>
          <a:xfrm>
            <a:off x="877055" y="4483862"/>
            <a:ext cx="6841808" cy="555308"/>
          </a:xfrm>
          <a:prstGeom prst="rect">
            <a:avLst/>
          </a:prstGeom>
        </p:spPr>
      </p:pic>
    </p:spTree>
    <p:extLst>
      <p:ext uri="{BB962C8B-B14F-4D97-AF65-F5344CB8AC3E}">
        <p14:creationId xmlns:p14="http://schemas.microsoft.com/office/powerpoint/2010/main" val="412193697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le 1"/>
          <p:cNvSpPr>
            <a:spLocks noGrp="1" noChangeArrowheads="1"/>
          </p:cNvSpPr>
          <p:nvPr>
            <p:ph type="title"/>
          </p:nvPr>
        </p:nvSpPr>
        <p:spPr/>
        <p:txBody>
          <a:bodyPr/>
          <a:lstStyle/>
          <a:p>
            <a:r>
              <a:rPr lang="en-US" smtClean="0"/>
              <a:t>Kilobyte (1000 bytes)</a:t>
            </a:r>
            <a:endParaRPr lang="en-US"/>
          </a:p>
        </p:txBody>
      </p:sp>
      <p:sp>
        <p:nvSpPr>
          <p:cNvPr id="119811" name="Content Placeholder 2"/>
          <p:cNvSpPr>
            <a:spLocks noGrp="1" noChangeArrowheads="1"/>
          </p:cNvSpPr>
          <p:nvPr>
            <p:ph type="body" idx="1"/>
          </p:nvPr>
        </p:nvSpPr>
        <p:spPr/>
        <p:txBody>
          <a:bodyPr/>
          <a:lstStyle/>
          <a:p>
            <a:r>
              <a:rPr lang="en-US" dirty="0" smtClean="0"/>
              <a:t>2 Kilobytes: A Typewritten page </a:t>
            </a:r>
          </a:p>
          <a:p>
            <a:r>
              <a:rPr lang="en-US" dirty="0" smtClean="0"/>
              <a:t>10 Kilobytes: An encyclopedic page</a:t>
            </a:r>
          </a:p>
          <a:p>
            <a:r>
              <a:rPr lang="en-US" dirty="0" smtClean="0"/>
              <a:t>50 Kilobytes: A compressed document   </a:t>
            </a:r>
          </a:p>
          <a:p>
            <a:r>
              <a:rPr lang="en-US" dirty="0" smtClean="0"/>
              <a:t>100 Kilobytes: A low-resolution photo</a:t>
            </a:r>
          </a:p>
        </p:txBody>
      </p:sp>
    </p:spTree>
    <p:extLst>
      <p:ext uri="{BB962C8B-B14F-4D97-AF65-F5344CB8AC3E}">
        <p14:creationId xmlns:p14="http://schemas.microsoft.com/office/powerpoint/2010/main" val="108690485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noChangeArrowheads="1"/>
          </p:cNvSpPr>
          <p:nvPr>
            <p:ph type="title"/>
          </p:nvPr>
        </p:nvSpPr>
        <p:spPr/>
        <p:txBody>
          <a:bodyPr/>
          <a:lstStyle/>
          <a:p>
            <a:r>
              <a:rPr lang="en-US" smtClean="0"/>
              <a:t>Megabyte (1 000 000 bytes)</a:t>
            </a:r>
            <a:endParaRPr lang="en-US"/>
          </a:p>
        </p:txBody>
      </p:sp>
      <p:sp>
        <p:nvSpPr>
          <p:cNvPr id="91139" name="Content Placeholder 2"/>
          <p:cNvSpPr>
            <a:spLocks noGrp="1" noChangeArrowheads="1"/>
          </p:cNvSpPr>
          <p:nvPr>
            <p:ph type="body" idx="1"/>
          </p:nvPr>
        </p:nvSpPr>
        <p:spPr/>
        <p:txBody>
          <a:bodyPr/>
          <a:lstStyle/>
          <a:p>
            <a:r>
              <a:rPr lang="en-US" dirty="0" smtClean="0"/>
              <a:t>1 </a:t>
            </a:r>
            <a:r>
              <a:rPr lang="en-US" dirty="0" err="1" smtClean="0"/>
              <a:t>MByte</a:t>
            </a:r>
            <a:r>
              <a:rPr lang="en-US" dirty="0" smtClean="0"/>
              <a:t>: A small novel or 3.5 inch floppy disk </a:t>
            </a:r>
          </a:p>
          <a:p>
            <a:r>
              <a:rPr lang="en-US" dirty="0" smtClean="0"/>
              <a:t>2 </a:t>
            </a:r>
            <a:r>
              <a:rPr lang="en-US" dirty="0" err="1" smtClean="0"/>
              <a:t>MByte</a:t>
            </a:r>
            <a:r>
              <a:rPr lang="en-US" dirty="0" smtClean="0"/>
              <a:t>: A high resolution photograph </a:t>
            </a:r>
          </a:p>
          <a:p>
            <a:r>
              <a:rPr lang="en-US" dirty="0" smtClean="0"/>
              <a:t>5 Mbyte: The complete works of Shakespeare </a:t>
            </a:r>
          </a:p>
          <a:p>
            <a:pPr lvl="1"/>
            <a:r>
              <a:rPr lang="en-US" dirty="0" smtClean="0"/>
              <a:t>or 30 seconds of video </a:t>
            </a:r>
          </a:p>
          <a:p>
            <a:r>
              <a:rPr lang="en-US" dirty="0" smtClean="0"/>
              <a:t>100 Mbyte: 1 meter of shelved books </a:t>
            </a:r>
          </a:p>
          <a:p>
            <a:r>
              <a:rPr lang="en-US" dirty="0" smtClean="0"/>
              <a:t>500 Mbyte: A C</a:t>
            </a:r>
            <a:r>
              <a:rPr lang="en-US" sz="100" dirty="0" smtClean="0"/>
              <a:t> </a:t>
            </a:r>
            <a:r>
              <a:rPr lang="en-US" dirty="0" smtClean="0"/>
              <a:t>D-R</a:t>
            </a:r>
            <a:r>
              <a:rPr lang="en-US" sz="100" dirty="0" smtClean="0"/>
              <a:t> </a:t>
            </a:r>
            <a:r>
              <a:rPr lang="en-US" dirty="0" smtClean="0"/>
              <a:t>O</a:t>
            </a:r>
            <a:r>
              <a:rPr lang="en-US" sz="100" dirty="0" smtClean="0"/>
              <a:t> </a:t>
            </a:r>
            <a:r>
              <a:rPr lang="en-US" dirty="0" smtClean="0"/>
              <a:t>M</a:t>
            </a:r>
          </a:p>
        </p:txBody>
      </p:sp>
    </p:spTree>
    <p:extLst>
      <p:ext uri="{BB962C8B-B14F-4D97-AF65-F5344CB8AC3E}">
        <p14:creationId xmlns:p14="http://schemas.microsoft.com/office/powerpoint/2010/main" val="54463570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itle 1"/>
          <p:cNvSpPr>
            <a:spLocks noGrp="1" noChangeArrowheads="1"/>
          </p:cNvSpPr>
          <p:nvPr>
            <p:ph type="title"/>
          </p:nvPr>
        </p:nvSpPr>
        <p:spPr/>
        <p:txBody>
          <a:bodyPr/>
          <a:lstStyle/>
          <a:p>
            <a:r>
              <a:rPr lang="en-US" smtClean="0"/>
              <a:t>Gigabyte (1 000 000 000 bytes)</a:t>
            </a:r>
            <a:endParaRPr lang="en-US"/>
          </a:p>
        </p:txBody>
      </p:sp>
      <p:sp>
        <p:nvSpPr>
          <p:cNvPr id="92163" name="Content Placeholder 2"/>
          <p:cNvSpPr>
            <a:spLocks noGrp="1" noChangeArrowheads="1"/>
          </p:cNvSpPr>
          <p:nvPr>
            <p:ph type="body" idx="1"/>
          </p:nvPr>
        </p:nvSpPr>
        <p:spPr/>
        <p:txBody>
          <a:bodyPr/>
          <a:lstStyle/>
          <a:p>
            <a:r>
              <a:rPr lang="en-US" dirty="0" smtClean="0"/>
              <a:t>1 </a:t>
            </a:r>
            <a:r>
              <a:rPr lang="en-US" dirty="0" err="1" smtClean="0"/>
              <a:t>GByte</a:t>
            </a:r>
            <a:r>
              <a:rPr lang="en-US" dirty="0" smtClean="0"/>
              <a:t>: A pickup truck filled with paper </a:t>
            </a:r>
          </a:p>
          <a:p>
            <a:pPr lvl="1"/>
            <a:r>
              <a:rPr lang="en-US" dirty="0" smtClean="0"/>
              <a:t>or A symphony  </a:t>
            </a:r>
          </a:p>
          <a:p>
            <a:pPr lvl="1"/>
            <a:r>
              <a:rPr lang="en-US" dirty="0" smtClean="0"/>
              <a:t>or A movie </a:t>
            </a:r>
          </a:p>
          <a:p>
            <a:r>
              <a:rPr lang="en-US" dirty="0" smtClean="0"/>
              <a:t>20 </a:t>
            </a:r>
            <a:r>
              <a:rPr lang="en-US" dirty="0" err="1" smtClean="0"/>
              <a:t>GBytes</a:t>
            </a:r>
            <a:r>
              <a:rPr lang="en-US" dirty="0" smtClean="0"/>
              <a:t>: the works of Beethoven as sound</a:t>
            </a:r>
          </a:p>
          <a:p>
            <a:r>
              <a:rPr lang="en-US" dirty="0" smtClean="0"/>
              <a:t>50 </a:t>
            </a:r>
            <a:r>
              <a:rPr lang="en-US" dirty="0" err="1" smtClean="0"/>
              <a:t>GBytes</a:t>
            </a:r>
            <a:r>
              <a:rPr lang="en-US" dirty="0" smtClean="0"/>
              <a:t>: A library floor of books </a:t>
            </a:r>
          </a:p>
          <a:p>
            <a:r>
              <a:rPr lang="en-US" dirty="0" smtClean="0"/>
              <a:t>100 </a:t>
            </a:r>
            <a:r>
              <a:rPr lang="en-US" dirty="0" err="1" smtClean="0"/>
              <a:t>Gbytes</a:t>
            </a:r>
            <a:r>
              <a:rPr lang="en-US" dirty="0" smtClean="0"/>
              <a:t>: standard Blu-ray capacity</a:t>
            </a:r>
            <a:endParaRPr lang="en-US" dirty="0"/>
          </a:p>
        </p:txBody>
      </p:sp>
    </p:spTree>
    <p:extLst>
      <p:ext uri="{BB962C8B-B14F-4D97-AF65-F5344CB8AC3E}">
        <p14:creationId xmlns:p14="http://schemas.microsoft.com/office/powerpoint/2010/main" val="9572573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5954" name="Title 1"/>
          <p:cNvSpPr>
            <a:spLocks noGrp="1" noChangeArrowheads="1"/>
          </p:cNvSpPr>
          <p:nvPr>
            <p:ph type="title"/>
          </p:nvPr>
        </p:nvSpPr>
        <p:spPr/>
        <p:txBody>
          <a:bodyPr/>
          <a:lstStyle/>
          <a:p>
            <a:r>
              <a:rPr lang="en-US" dirty="0" smtClean="0"/>
              <a:t>Terabyte (1 000 000 000 000 byte)</a:t>
            </a:r>
            <a:endParaRPr lang="en-US" dirty="0"/>
          </a:p>
        </p:txBody>
      </p:sp>
      <p:sp>
        <p:nvSpPr>
          <p:cNvPr id="93187" name="Content Placeholder 2"/>
          <p:cNvSpPr>
            <a:spLocks noGrp="1" noChangeArrowheads="1"/>
          </p:cNvSpPr>
          <p:nvPr>
            <p:ph type="body" idx="1"/>
          </p:nvPr>
        </p:nvSpPr>
        <p:spPr/>
        <p:txBody>
          <a:bodyPr/>
          <a:lstStyle/>
          <a:p>
            <a:r>
              <a:rPr lang="en-US" dirty="0" smtClean="0"/>
              <a:t>1 </a:t>
            </a:r>
            <a:r>
              <a:rPr lang="en-US" dirty="0" err="1" smtClean="0"/>
              <a:t>TByte</a:t>
            </a:r>
            <a:r>
              <a:rPr lang="en-US" dirty="0" smtClean="0"/>
              <a:t>: All X-rays in a large hospital </a:t>
            </a:r>
          </a:p>
          <a:p>
            <a:pPr lvl="1"/>
            <a:r>
              <a:rPr lang="en-US" dirty="0" smtClean="0"/>
              <a:t>or 50000 trees made into paper and printed </a:t>
            </a:r>
          </a:p>
          <a:p>
            <a:pPr lvl="1"/>
            <a:r>
              <a:rPr lang="en-US" dirty="0" smtClean="0"/>
              <a:t>or Daily rate of E</a:t>
            </a:r>
            <a:r>
              <a:rPr lang="en-US" sz="100" dirty="0" smtClean="0"/>
              <a:t> </a:t>
            </a:r>
            <a:r>
              <a:rPr lang="en-US" dirty="0" smtClean="0"/>
              <a:t>O</a:t>
            </a:r>
            <a:r>
              <a:rPr lang="en-US" sz="100" dirty="0" smtClean="0"/>
              <a:t> </a:t>
            </a:r>
            <a:r>
              <a:rPr lang="en-US" dirty="0" smtClean="0"/>
              <a:t>S data (1998)</a:t>
            </a:r>
          </a:p>
          <a:p>
            <a:r>
              <a:rPr lang="en-US" dirty="0" smtClean="0"/>
              <a:t>2 </a:t>
            </a:r>
            <a:r>
              <a:rPr lang="en-US" dirty="0" err="1" smtClean="0"/>
              <a:t>TBytes</a:t>
            </a:r>
            <a:r>
              <a:rPr lang="en-US" dirty="0" smtClean="0"/>
              <a:t>: An academic research library</a:t>
            </a:r>
          </a:p>
          <a:p>
            <a:r>
              <a:rPr lang="en-US" dirty="0" smtClean="0"/>
              <a:t>20 Tb, photos/month on </a:t>
            </a:r>
            <a:r>
              <a:rPr lang="en-US" dirty="0" err="1" smtClean="0"/>
              <a:t>facebook</a:t>
            </a:r>
            <a:endParaRPr lang="en-US" dirty="0" smtClean="0"/>
          </a:p>
          <a:p>
            <a:r>
              <a:rPr lang="en-US" dirty="0" smtClean="0"/>
              <a:t>100 </a:t>
            </a:r>
            <a:r>
              <a:rPr lang="en-US" dirty="0" err="1" smtClean="0"/>
              <a:t>TBytes</a:t>
            </a:r>
            <a:r>
              <a:rPr lang="en-US" dirty="0" smtClean="0"/>
              <a:t>: The U</a:t>
            </a:r>
            <a:r>
              <a:rPr lang="en-US" sz="100" dirty="0" smtClean="0"/>
              <a:t> </a:t>
            </a:r>
            <a:r>
              <a:rPr lang="en-US" dirty="0" smtClean="0"/>
              <a:t>S Library of Congress, all types of data, 2009</a:t>
            </a:r>
          </a:p>
          <a:p>
            <a:r>
              <a:rPr lang="en-US" dirty="0" smtClean="0"/>
              <a:t>530 Tb, all videos on </a:t>
            </a:r>
            <a:r>
              <a:rPr lang="en-US" dirty="0" err="1" smtClean="0"/>
              <a:t>youtube</a:t>
            </a:r>
            <a:endParaRPr lang="en-US" dirty="0" smtClean="0"/>
          </a:p>
        </p:txBody>
      </p:sp>
    </p:spTree>
    <p:extLst>
      <p:ext uri="{BB962C8B-B14F-4D97-AF65-F5344CB8AC3E}">
        <p14:creationId xmlns:p14="http://schemas.microsoft.com/office/powerpoint/2010/main" val="520926582"/>
      </p:ext>
    </p:extLst>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9444</TotalTime>
  <Words>4415</Words>
  <Application>Microsoft Office PowerPoint</Application>
  <PresentationFormat>On-screen Show (4:3)</PresentationFormat>
  <Paragraphs>741</Paragraphs>
  <Slides>110</Slides>
  <Notes>37</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110</vt:i4>
      </vt:variant>
    </vt:vector>
  </HeadingPairs>
  <TitlesOfParts>
    <vt:vector size="118" baseType="lpstr">
      <vt:lpstr>ＭＳ Ｐゴシック</vt:lpstr>
      <vt:lpstr>Arial</vt:lpstr>
      <vt:lpstr>Noto Sans Symbols</vt:lpstr>
      <vt:lpstr>Times New Roman</vt:lpstr>
      <vt:lpstr>Verdana</vt:lpstr>
      <vt:lpstr>508 Lecture</vt:lpstr>
      <vt:lpstr>1_508 Lecture</vt:lpstr>
      <vt:lpstr>Equation</vt:lpstr>
      <vt:lpstr>The Practice of Computing Using Python</vt:lpstr>
      <vt:lpstr>What is  Computer Science?</vt:lpstr>
      <vt:lpstr>Definition</vt:lpstr>
      <vt:lpstr>A Well-Educated Computer Scientist Should Be Able To...</vt:lpstr>
      <vt:lpstr>Including</vt:lpstr>
      <vt:lpstr>Aspects of Computer Science</vt:lpstr>
      <vt:lpstr>Our Goals</vt:lpstr>
      <vt:lpstr>Why is this Hard?</vt:lpstr>
      <vt:lpstr>An Analogy</vt:lpstr>
      <vt:lpstr>Clement Marot 1496-1544 (1 of 4)</vt:lpstr>
      <vt:lpstr>Clement Marot 1496-1544 (2 of 4)</vt:lpstr>
      <vt:lpstr>Clement Marot 1496-1544 (3 of 4)</vt:lpstr>
      <vt:lpstr>Clement Marot 1496-1544 (4 of 4)</vt:lpstr>
      <vt:lpstr>Crappy-literal Translation (1 of 4)</vt:lpstr>
      <vt:lpstr>Crappy-literal Translation (2 of 4)</vt:lpstr>
      <vt:lpstr>Crappy-literal Translation (3 of 4)</vt:lpstr>
      <vt:lpstr>Crappy-literal Translation (4 of 4)</vt:lpstr>
      <vt:lpstr>Decent Trans, S.Jamar (1 of 5)</vt:lpstr>
      <vt:lpstr>Decent Trans, S.Jamar (2 of 5)</vt:lpstr>
      <vt:lpstr>Decent Trans, S.Jamar (3 of 5)</vt:lpstr>
      <vt:lpstr>Decent Trans, S.Jamar (4 of 5)</vt:lpstr>
      <vt:lpstr>Decent Trans, S.Jamar (5 of 5)</vt:lpstr>
      <vt:lpstr>How Does this Apply</vt:lpstr>
      <vt:lpstr>Programming, Syntax and Semantics</vt:lpstr>
      <vt:lpstr>Computers and Problem Solving?</vt:lpstr>
      <vt:lpstr>Focus of Computer Science</vt:lpstr>
      <vt:lpstr>Good Program (1)</vt:lpstr>
      <vt:lpstr>Rule 1</vt:lpstr>
      <vt:lpstr>Good Program (2)</vt:lpstr>
      <vt:lpstr>Rule 2</vt:lpstr>
      <vt:lpstr>Why Python?</vt:lpstr>
      <vt:lpstr>Why Python (1): Simpler</vt:lpstr>
      <vt:lpstr>Why Python (2): Best Practices</vt:lpstr>
      <vt:lpstr>Why Python (3): User base</vt:lpstr>
      <vt:lpstr>Why Python (4): Useful </vt:lpstr>
      <vt:lpstr>Computational Thinking</vt:lpstr>
      <vt:lpstr>Is Python the Best Language?</vt:lpstr>
      <vt:lpstr>What is a Computer?</vt:lpstr>
      <vt:lpstr>Computer as a Toaster </vt:lpstr>
      <vt:lpstr>Computers do Computation</vt:lpstr>
      <vt:lpstr>Human Brain</vt:lpstr>
      <vt:lpstr>Neuron (1 of 2)</vt:lpstr>
      <vt:lpstr>Neuron (2 of 2)</vt:lpstr>
      <vt:lpstr>Transmission of signal</vt:lpstr>
      <vt:lpstr>Interesting Facts</vt:lpstr>
      <vt:lpstr>Evolution as Computation</vt:lpstr>
      <vt:lpstr>Evolutionary Computation</vt:lpstr>
      <vt:lpstr>Facts</vt:lpstr>
      <vt:lpstr>People!</vt:lpstr>
      <vt:lpstr>The Modern Computer</vt:lpstr>
      <vt:lpstr>It’s all About the Switch</vt:lpstr>
      <vt:lpstr>Electronic Switch</vt:lpstr>
      <vt:lpstr>Switches for Boolean Circuits</vt:lpstr>
      <vt:lpstr>Transistor is the Key</vt:lpstr>
      <vt:lpstr>But a Very Interesting Switch</vt:lpstr>
      <vt:lpstr>Size</vt:lpstr>
      <vt:lpstr>Intel’s First C P U</vt:lpstr>
      <vt:lpstr>But Now, Really Small!</vt:lpstr>
      <vt:lpstr>Smaller Means More (1 of 2)</vt:lpstr>
      <vt:lpstr>Smaller Means More (2 of 2)</vt:lpstr>
      <vt:lpstr>GPUs too!</vt:lpstr>
      <vt:lpstr>Moore’s Law</vt:lpstr>
      <vt:lpstr>C P U Transistor Counts 1971-2008 and Moore’s Law</vt:lpstr>
      <vt:lpstr>The “Law”</vt:lpstr>
      <vt:lpstr>What it Means</vt:lpstr>
      <vt:lpstr>How Fast (1 of 2)</vt:lpstr>
      <vt:lpstr>How Fast (2 of 2)</vt:lpstr>
      <vt:lpstr>Nanoseconds</vt:lpstr>
      <vt:lpstr>Speed Pushing up Against Physics</vt:lpstr>
      <vt:lpstr>How to get Around Physics</vt:lpstr>
      <vt:lpstr>Not Faster, but More CPUs</vt:lpstr>
      <vt:lpstr>Computer Parts</vt:lpstr>
      <vt:lpstr>Main Components</vt:lpstr>
      <vt:lpstr>Hardware</vt:lpstr>
      <vt:lpstr>Processor</vt:lpstr>
      <vt:lpstr>Primary Storage</vt:lpstr>
      <vt:lpstr>Peripheral Devices</vt:lpstr>
      <vt:lpstr>Secondary Storage</vt:lpstr>
      <vt:lpstr>Software</vt:lpstr>
      <vt:lpstr>Fetch-Decode-Execute-Store</vt:lpstr>
      <vt:lpstr>What is a Program?</vt:lpstr>
      <vt:lpstr>Program Storage</vt:lpstr>
      <vt:lpstr>Binary Numbers</vt:lpstr>
      <vt:lpstr>Example</vt:lpstr>
      <vt:lpstr>Rule of Thumb: Binary to Decimal</vt:lpstr>
      <vt:lpstr>Bits, Bytes and Words</vt:lpstr>
      <vt:lpstr>Floating Point</vt:lpstr>
      <vt:lpstr>Representing Data in Binary</vt:lpstr>
      <vt:lpstr>UTF-8 table (First Few Rows)</vt:lpstr>
      <vt:lpstr>Images (1 of 2)</vt:lpstr>
      <vt:lpstr>Images (2 of 2)</vt:lpstr>
      <vt:lpstr>Sound</vt:lpstr>
      <vt:lpstr>Music</vt:lpstr>
      <vt:lpstr>How Many Numbers</vt:lpstr>
      <vt:lpstr>Binary</vt:lpstr>
      <vt:lpstr>Kilobyte (1000 bytes)</vt:lpstr>
      <vt:lpstr>Megabyte (1 000 000 bytes)</vt:lpstr>
      <vt:lpstr>Gigabyte (1 000 000 000 bytes)</vt:lpstr>
      <vt:lpstr>Terabyte (1 000 000 000 000 byte)</vt:lpstr>
      <vt:lpstr>Terabyte In Your Hand (1 of 2)</vt:lpstr>
      <vt:lpstr>Terabyte In Your Hand (2 of 2)</vt:lpstr>
      <vt:lpstr>Petabyte = 1000 Terabytes* = 1,000,000 Gigabytes</vt:lpstr>
      <vt:lpstr>Petabyte? (1 of 3)</vt:lpstr>
      <vt:lpstr>Petabyte? (2 of 3)</vt:lpstr>
      <vt:lpstr>Petabyte? (3 of 3)</vt:lpstr>
      <vt:lpstr>Exabyte (1 000 000 000 000 000 000 bytes)</vt:lpstr>
      <vt:lpstr>Zettabyte (1021) 1,000,000,000,000,000,000,000</vt:lpstr>
      <vt:lpstr>How Much Data Is That?</vt:lpstr>
      <vt:lpstr>The Rules</vt:lpstr>
      <vt:lpstr>Copyright</vt:lpstr>
    </vt:vector>
  </TitlesOfParts>
  <Company>Cognizant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Practice of Computing Using Python, 3e</dc:title>
  <dc:subject>Engineering Computer Science</dc:subject>
  <dc:creator>Punch/Enbody</dc:creator>
  <cp:keywords>Engineering Computer Science</cp:keywords>
  <cp:lastModifiedBy>Bisht, Dimple (Cognizant)</cp:lastModifiedBy>
  <cp:revision>206</cp:revision>
  <dcterms:modified xsi:type="dcterms:W3CDTF">2018-02-13T05:30:12Z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